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notesMasterIdLst>
    <p:notesMasterId r:id="rId5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presProps" Target="presProps.xml"/><Relationship Id="rId59" Type="http://schemas.openxmlformats.org/officeDocument/2006/relationships/viewProps" Target="viewProps.xml"/><Relationship Id="rId60" Type="http://schemas.openxmlformats.org/officeDocument/2006/relationships/theme" Target="theme/theme1.xml"/><Relationship Id="rId6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pn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8-1.png"/><Relationship Id="rId2" Type="http://schemas.openxmlformats.org/officeDocument/2006/relationships/slideLayout" Target="../slideLayouts/slideLayout1.xml"/><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hyperlink" Target="https://johnspencerellis.com" TargetMode="External"/><Relationship Id="rId2" Type="http://schemas.openxmlformats.org/officeDocument/2006/relationships/hyperlink" Target="https://johnspencerellis.com/about" TargetMode="External"/><Relationship Id="rId3" Type="http://schemas.openxmlformats.org/officeDocument/2006/relationships/hyperlink" Target="https://dietguru.com/" TargetMode="External"/><Relationship Id="rId4" Type="http://schemas.openxmlformats.org/officeDocument/2006/relationships/hyperlink" Target="https://dietguru.com/health-coaching-for-men-age-40-and-over/" TargetMode="External"/><Relationship Id="rId5" Type="http://schemas.openxmlformats.org/officeDocument/2006/relationships/hyperlink" Target="https://johnspencerellis.substack.com/" TargetMode="External"/><Relationship Id="rId6" Type="http://schemas.openxmlformats.org/officeDocument/2006/relationships/hyperlink" Target="https://www.linkedin.com/company/john-spencer-ellis-mens-longevity-coach/" TargetMode="External"/><Relationship Id="rId7" Type="http://schemas.openxmlformats.org/officeDocument/2006/relationships/hyperlink" Target="https://www.youtube.com/@coachjohnspencerellis" TargetMode="External"/><Relationship Id="rId8" Type="http://schemas.openxmlformats.org/officeDocument/2006/relationships/hyperlink" Target="https://instagram.com/johnspencerellis" TargetMode="External"/><Relationship Id="rId9" Type="http://schemas.openxmlformats.org/officeDocument/2006/relationships/slideLayout" Target="../slideLayouts/slideLayout1.xml"/><Relationship Id="rId10"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hyperlink" Target="https://www.msn.com/en-xl/news/other/dr-john-spencer-ellis-helps-men-in-their-50s-escape-the-corporate-rat-race-while-restoring-their-health-appearance-and-confidence/ar-AA270tH8" TargetMode="External"/><Relationship Id="rId2" Type="http://schemas.openxmlformats.org/officeDocument/2006/relationships/hyperlink" Target="https://www.usatoday.com/press-release/story/35880/dr-john-spencer-ellis-launches-mens-health-and-longevity-coaching-program-for-men-over-40/" TargetMode="External"/><Relationship Id="rId3" Type="http://schemas.openxmlformats.org/officeDocument/2006/relationships/hyperlink" Target="https://finance.yahoo.com/healthcare/articles/dr-john-spencer-ellis-launches-115500727.html" TargetMode="External"/><Relationship Id="rId4" Type="http://schemas.openxmlformats.org/officeDocument/2006/relationships/hyperlink" Target="https://markets.businessinsider.com/news/stocks/dr-john-spencer-ellis-launches-men-s-longevity-coaching-system-drawing-on-three-decades-of-expertise-in-health-fitness-wellness-and-aesthetics-1036280892" TargetMode="External"/><Relationship Id="rId5" Type="http://schemas.openxmlformats.org/officeDocument/2006/relationships/hyperlink" Target="https://timebusinessnews.com/dr-john-spencer-ellis-why-chronic-inflammation-is-the-hidden-driver-behind-what-most-men-blame-on-aging/" TargetMode="External"/><Relationship Id="rId6" Type="http://schemas.openxmlformats.org/officeDocument/2006/relationships/hyperlink" Target="https://1883magazine.com/dr-john-spencer-ellis-helps-men-in-their-50s-escape-the-corporate-rat-race-while-restoring-their-health-appearance-and-confidence/" TargetMode="External"/><Relationship Id="rId7" Type="http://schemas.openxmlformats.org/officeDocument/2006/relationships/hyperlink" Target="https://usawire.com/dr-john-spencer-ellis-leading-mens-longevity-expert-launches-personalized-mens-health/" TargetMode="External"/><Relationship Id="rId8" Type="http://schemas.openxmlformats.org/officeDocument/2006/relationships/hyperlink" Target="https://apnews.com/press-release/access-newswire/press-release-608b6a906a37f8b2fad8fa54b4e81c3f" TargetMode="External"/><Relationship Id="rId9" Type="http://schemas.openxmlformats.org/officeDocument/2006/relationships/slideLayout" Target="../slideLayouts/slideLayout1.xml"/><Relationship Id="rId10"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hyperlink" Target="https://johnspencerellis.com/health-longevity-aesthetic-optimization-for-men-40/" TargetMode="External"/><Relationship Id="rId2" Type="http://schemas.openxmlformats.org/officeDocument/2006/relationships/hyperlink" Target="https://johnspencerellis.com/pick-my-brain-2/" TargetMode="External"/><Relationship Id="rId3" Type="http://schemas.openxmlformats.org/officeDocument/2006/relationships/hyperlink" Target="https://johnspencerellis.com" TargetMode="External"/><Relationship Id="rId4" Type="http://schemas.openxmlformats.org/officeDocument/2006/relationships/hyperlink" Target="https://johnspencerellis.com/about" TargetMode="External"/><Relationship Id="rId5" Type="http://schemas.openxmlformats.org/officeDocument/2006/relationships/hyperlink" Target="https://dietguru.com/" TargetMode="External"/><Relationship Id="rId6" Type="http://schemas.openxmlformats.org/officeDocument/2006/relationships/slideLayout" Target="../slideLayouts/slideLayout1.xml"/><Relationship Id="rId7" Type="http://schemas.openxmlformats.org/officeDocument/2006/relationships/notesSlide" Target="../notesSlides/notesSlide5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548640" y="960120"/>
            <a:ext cx="7315200" cy="365760"/>
          </a:xfrm>
          <a:prstGeom prst="rect">
            <a:avLst/>
          </a:prstGeom>
          <a:noFill/>
          <a:ln/>
        </p:spPr>
        <p:txBody>
          <a:bodyPr wrap="square" rtlCol="0" anchor="ctr"/>
          <a:lstStyle/>
          <a:p>
            <a:pPr indent="0" marL="0">
              <a:buNone/>
            </a:pPr>
            <a:r>
              <a:rPr lang="en-US" sz="1100" b="1" spc="700" kern="0" dirty="0">
                <a:solidFill>
                  <a:srgbClr val="C9A227"/>
                </a:solidFill>
                <a:latin typeface="Calibri" pitchFamily="34" charset="0"/>
                <a:ea typeface="Calibri" pitchFamily="34" charset="-122"/>
                <a:cs typeface="Calibri" pitchFamily="34" charset="-120"/>
              </a:rPr>
              <a:t>A COMPREHENSIVE GUIDE BY DR. JOHN SPENCER ELLIS</a:t>
            </a:r>
            <a:endParaRPr lang="en-US" sz="1100" dirty="0"/>
          </a:p>
        </p:txBody>
      </p:sp>
      <p:sp>
        <p:nvSpPr>
          <p:cNvPr id="5" name="Text 3"/>
          <p:cNvSpPr/>
          <p:nvPr/>
        </p:nvSpPr>
        <p:spPr>
          <a:xfrm>
            <a:off x="548640" y="1371600"/>
            <a:ext cx="7315200" cy="128016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Autophagy and Longevity</a:t>
            </a:r>
            <a:endParaRPr lang="en-US" sz="3400" dirty="0"/>
          </a:p>
        </p:txBody>
      </p:sp>
      <p:sp>
        <p:nvSpPr>
          <p:cNvPr id="6" name="Text 4"/>
          <p:cNvSpPr/>
          <p:nvPr/>
        </p:nvSpPr>
        <p:spPr>
          <a:xfrm>
            <a:off x="548640" y="2651760"/>
            <a:ext cx="7315200" cy="731520"/>
          </a:xfrm>
          <a:prstGeom prst="rect">
            <a:avLst/>
          </a:prstGeom>
          <a:noFill/>
          <a:ln/>
        </p:spPr>
        <p:txBody>
          <a:bodyPr wrap="square" rtlCol="0" anchor="t"/>
          <a:lstStyle/>
          <a:p>
            <a:pPr indent="0" marL="0">
              <a:buNone/>
            </a:pPr>
            <a:r>
              <a:rPr lang="en-US" sz="2200" i="1" dirty="0">
                <a:solidFill>
                  <a:srgbClr val="E8D688"/>
                </a:solidFill>
                <a:latin typeface="Cambria" pitchFamily="34" charset="0"/>
                <a:ea typeface="Cambria" pitchFamily="34" charset="-122"/>
                <a:cs typeface="Cambria" pitchFamily="34" charset="-120"/>
              </a:rPr>
              <a:t>How Men Over 40 Can Extend Lifespan</a:t>
            </a:r>
            <a:endParaRPr lang="en-US" sz="2200" dirty="0"/>
          </a:p>
        </p:txBody>
      </p:sp>
      <p:sp>
        <p:nvSpPr>
          <p:cNvPr id="7" name="Text 5"/>
          <p:cNvSpPr/>
          <p:nvPr/>
        </p:nvSpPr>
        <p:spPr>
          <a:xfrm>
            <a:off x="548640" y="3657600"/>
            <a:ext cx="7315200" cy="1371600"/>
          </a:xfrm>
          <a:prstGeom prst="rect">
            <a:avLst/>
          </a:prstGeom>
          <a:noFill/>
          <a:ln/>
        </p:spPr>
        <p:txBody>
          <a:bodyPr wrap="square" rtlCol="0" anchor="ctr"/>
          <a:lstStyle/>
          <a:p>
            <a:pPr indent="0" marL="0">
              <a:buNone/>
            </a:pPr>
            <a:r>
              <a:rPr lang="en-US" sz="1300" i="1" dirty="0">
                <a:solidFill>
                  <a:srgbClr val="E8D688"/>
                </a:solidFill>
                <a:latin typeface="Calibri" pitchFamily="34" charset="0"/>
                <a:ea typeface="Calibri" pitchFamily="34" charset="-122"/>
                <a:cs typeface="Calibri" pitchFamily="34" charset="-120"/>
              </a:rPr>
              <a:t>The complete evidence-based guide to activating cellular self-renewal through fasting, exercise, nutrition, and lifestyle — the specific longevity intervention Yoshinori Ohsumi won the 2016 Nobel Prize for discovering.</a:t>
            </a:r>
            <a:endParaRPr lang="en-US" sz="1300" dirty="0"/>
          </a:p>
        </p:txBody>
      </p:sp>
      <p:sp>
        <p:nvSpPr>
          <p:cNvPr id="8" name="Shape 6"/>
          <p:cNvSpPr/>
          <p:nvPr/>
        </p:nvSpPr>
        <p:spPr>
          <a:xfrm>
            <a:off x="548640" y="5349240"/>
            <a:ext cx="1371600" cy="36576"/>
          </a:xfrm>
          <a:prstGeom prst="rect">
            <a:avLst/>
          </a:prstGeom>
          <a:solidFill>
            <a:srgbClr val="C9A227"/>
          </a:solidFill>
          <a:ln w="12700">
            <a:solidFill>
              <a:srgbClr val="C9A227"/>
            </a:solidFill>
            <a:prstDash val="solid"/>
          </a:ln>
        </p:spPr>
      </p:sp>
      <p:sp>
        <p:nvSpPr>
          <p:cNvPr id="9" name="Text 7"/>
          <p:cNvSpPr/>
          <p:nvPr/>
        </p:nvSpPr>
        <p:spPr>
          <a:xfrm>
            <a:off x="548640" y="5532120"/>
            <a:ext cx="7315200" cy="1188720"/>
          </a:xfrm>
          <a:prstGeom prst="rect">
            <a:avLst/>
          </a:prstGeom>
          <a:noFill/>
          <a:ln/>
        </p:spPr>
        <p:txBody>
          <a:bodyPr wrap="square"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Dr. John Spencer Ellis, EdD  |  Age 57</a:t>
            </a:r>
            <a:endParaRPr lang="en-US" sz="1400" dirty="0"/>
          </a:p>
          <a:p>
            <a:pPr indent="0" marL="0">
              <a:buNone/>
            </a:pPr>
            <a:r>
              <a:rPr lang="en-US" sz="1200" dirty="0">
                <a:solidFill>
                  <a:srgbClr val="E8D688"/>
                </a:solidFill>
                <a:latin typeface="Calibri" pitchFamily="34" charset="0"/>
                <a:ea typeface="Calibri" pitchFamily="34" charset="-122"/>
                <a:cs typeface="Calibri" pitchFamily="34" charset="-120"/>
              </a:rPr>
              <a:t>Leading Men's Longevity Expert &amp; Health Coach</a:t>
            </a:r>
            <a:endParaRPr lang="en-US" sz="1400" dirty="0"/>
          </a:p>
          <a:p>
            <a:pPr indent="0" marL="0">
              <a:buNone/>
            </a:pPr>
            <a:r>
              <a:rPr lang="en-US" sz="1100" dirty="0">
                <a:solidFill>
                  <a:srgbClr val="E8D688"/>
                </a:solidFill>
                <a:latin typeface="Calibri" pitchFamily="34" charset="0"/>
                <a:ea typeface="Calibri" pitchFamily="34" charset="-122"/>
                <a:cs typeface="Calibri" pitchFamily="34" charset="-120"/>
              </a:rPr>
              <a:t>Las Vegas, Nevada  |  johnspencerellis.com</a:t>
            </a:r>
            <a:endParaRPr lang="en-US" sz="1400" dirty="0"/>
          </a:p>
        </p:txBody>
      </p:sp>
      <p:pic>
        <p:nvPicPr>
          <p:cNvPr id="10" name="Image 0" descr="/mnt/user-data/uploads/john_spencer_ellis_coaching_men_over_40.jpg">    </p:cNvPr>
          <p:cNvPicPr>
            <a:picLocks noChangeAspect="1"/>
          </p:cNvPicPr>
          <p:nvPr/>
        </p:nvPicPr>
        <p:blipFill>
          <a:blip r:embed="rId1"/>
          <a:stretch>
            <a:fillRect/>
          </a:stretch>
        </p:blipFill>
        <p:spPr>
          <a:xfrm>
            <a:off x="8412480" y="457200"/>
            <a:ext cx="3291840" cy="4389120"/>
          </a:xfrm>
          <a:prstGeom prst="rect">
            <a:avLst/>
          </a:prstGeom>
        </p:spPr>
      </p:pic>
      <p:sp>
        <p:nvSpPr>
          <p:cNvPr id="11" name="Text 8"/>
          <p:cNvSpPr/>
          <p:nvPr/>
        </p:nvSpPr>
        <p:spPr>
          <a:xfrm>
            <a:off x="8412480" y="4892040"/>
            <a:ext cx="3291840" cy="274320"/>
          </a:xfrm>
          <a:prstGeom prst="rect">
            <a:avLst/>
          </a:prstGeom>
          <a:noFill/>
          <a:ln/>
        </p:spPr>
        <p:txBody>
          <a:bodyPr wrap="square" rtlCol="0" anchor="ctr"/>
          <a:lstStyle/>
          <a:p>
            <a:pPr algn="ctr" indent="0" marL="0">
              <a:buNone/>
            </a:pPr>
            <a:r>
              <a:rPr lang="en-US" sz="1000" i="1" dirty="0">
                <a:solidFill>
                  <a:srgbClr val="E8D688"/>
                </a:solidFill>
                <a:latin typeface="Calibri" pitchFamily="34" charset="0"/>
                <a:ea typeface="Calibri" pitchFamily="34" charset="-122"/>
                <a:cs typeface="Calibri" pitchFamily="34" charset="-120"/>
              </a:rPr>
              <a:t>Dr. John Spencer Ellis, age 57</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Q2</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Why Does Autophagy Naturally Decline After the Age of 40?</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specific biological reasons — and what can slow the decline</a:t>
            </a:r>
            <a:endParaRPr lang="en-US" sz="1100" dirty="0"/>
          </a:p>
        </p:txBody>
      </p:sp>
      <p:pic>
        <p:nvPicPr>
          <p:cNvPr id="6" name="Image 0" descr="/home/claude/article/autophagy_charts/age_decline.png">    </p:cNvPr>
          <p:cNvPicPr>
            <a:picLocks noChangeAspect="1"/>
          </p:cNvPicPr>
          <p:nvPr/>
        </p:nvPicPr>
        <p:blipFill>
          <a:blip r:embed="rId1"/>
          <a:stretch>
            <a:fillRect/>
          </a:stretch>
        </p:blipFill>
        <p:spPr>
          <a:xfrm>
            <a:off x="914400" y="1554480"/>
            <a:ext cx="10332720" cy="3840480"/>
          </a:xfrm>
          <a:prstGeom prst="rect">
            <a:avLst/>
          </a:prstGeom>
        </p:spPr>
      </p:pic>
      <p:sp>
        <p:nvSpPr>
          <p:cNvPr id="7" name="Shape 4"/>
          <p:cNvSpPr/>
          <p:nvPr/>
        </p:nvSpPr>
        <p:spPr>
          <a:xfrm>
            <a:off x="548640" y="5532120"/>
            <a:ext cx="11064240" cy="868680"/>
          </a:xfrm>
          <a:prstGeom prst="rect">
            <a:avLst/>
          </a:prstGeom>
          <a:solidFill>
            <a:srgbClr val="F7F5F0"/>
          </a:solidFill>
          <a:ln w="12700">
            <a:solidFill>
              <a:srgbClr val="C9A227"/>
            </a:solidFill>
            <a:prstDash val="solid"/>
          </a:ln>
        </p:spPr>
      </p:sp>
      <p:sp>
        <p:nvSpPr>
          <p:cNvPr id="8" name="Text 5"/>
          <p:cNvSpPr/>
          <p:nvPr/>
        </p:nvSpPr>
        <p:spPr>
          <a:xfrm>
            <a:off x="914400" y="5623560"/>
            <a:ext cx="10332720" cy="731520"/>
          </a:xfrm>
          <a:prstGeom prst="rect">
            <a:avLst/>
          </a:prstGeom>
          <a:noFill/>
          <a:ln/>
        </p:spPr>
        <p:txBody>
          <a:bodyPr wrap="square" rtlCol="0" anchor="ctr"/>
          <a:lstStyle/>
          <a:p>
            <a:pPr indent="0" marL="0">
              <a:buNone/>
            </a:pPr>
            <a:r>
              <a:rPr lang="en-US" sz="1100" i="1" dirty="0">
                <a:solidFill>
                  <a:srgbClr val="1F1F1F"/>
                </a:solidFill>
                <a:latin typeface="Calibri" pitchFamily="34" charset="0"/>
                <a:ea typeface="Calibri" pitchFamily="34" charset="-122"/>
                <a:cs typeface="Calibri" pitchFamily="34" charset="-120"/>
              </a:rPr>
              <a:t>Autophagy declines with age due to reduced AMPK signaling, elevated mTOR activity from modern eating patterns, mitochondrial dysfunction, chronic inflammation, and accumulated cellular damage that overwhelms remaining capacity. The critical intervention window is age 40 — where deliberate lifestyle changes can dramatically slow the decline curve.</a:t>
            </a:r>
            <a:endParaRPr lang="en-US" sz="1100" dirty="0"/>
          </a:p>
        </p:txBody>
      </p:sp>
      <p:sp>
        <p:nvSpPr>
          <p:cNvPr id="9" name="Text 6"/>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10 of 55</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Q3</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How Does Autophagy Help Repair Cells and Slow the Aging Process?</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specific mechanisms of cellular renewal</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Autophagy repairs cells through several specific mechanisms. Macroautophagy engulfs damaged organelles and misfolded proteins in double-membrane vesicles that fuse with lysosomes for breakdown. Mitophagy specifically targets dysfunctional mitochondria — critical because failing mitochondria produce excess reactive oxygen species that damage everything around them. Chaperone-mediated autophagy selectively removes specific damaged proteins tagged for clearance. The recycled amino acids and molecules are then used to build new, healthy cellular components. This constant renewal is what keeps cells functioning across decades. When autophagy fails, damaged material accumulates — driving inflammation, dysfunction, and the specific patterns of decline most men attribute to inevitable aging.</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Autophagy is your body's internal repair crew. Keep it working, and cells stay young.</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Regular activation through fasting and exercise maintains autophagy capacity across decades.</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Cell 2018: Autophagy decline is now recognized as one of the twelve hallmarks of aging.</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11 of 55</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Q4</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What Is the Relationship Between Autophagy and Longevity?</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direct scientific link between cellular renewal and lifespan</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The relationship between autophagy and longevity is direct and well-documented. Animal studies consistently show that enhanced autophagy extends lifespan across species — from yeast to worms to mice. Interventions that activate autophagy (caloric restriction, intermittent fasting, exercise, specific compounds like rapamycin and spermidine) also extend lifespan. Genetic mutations that reduce autophagy shorten lifespan; mutations that enhance autophagy extend it. In humans, autophagy activation is linked to reduced cardiovascular disease, better metabolic health, preserved cognitive function, reduced cancer risk, and improved immune function. Men who maintain autophagy capacity through deliberate lifestyle intervention consistently show better healthspan and longevity markers than sedentary peers on standard diets.</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Every animal study on longevity extension involves autophagy activation. The link is unambiguous.</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Consider autophagy activation as fundamental to any serious longevity strategy.</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Longevity research: rapamycin, caloric restriction, fasting — all extend lifespan through autophagy.</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12 of 55</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731520" y="2194560"/>
            <a:ext cx="10698480" cy="457200"/>
          </a:xfrm>
          <a:prstGeom prst="rect">
            <a:avLst/>
          </a:prstGeom>
          <a:noFill/>
          <a:ln/>
        </p:spPr>
        <p:txBody>
          <a:bodyPr wrap="square" rtlCol="0" anchor="ctr"/>
          <a:lstStyle/>
          <a:p>
            <a:pPr algn="l" indent="0" marL="0">
              <a:buNone/>
            </a:pPr>
            <a:r>
              <a:rPr lang="en-US" sz="1400" b="1" spc="600" kern="0" dirty="0">
                <a:solidFill>
                  <a:srgbClr val="C9A227"/>
                </a:solidFill>
                <a:latin typeface="Calibri" pitchFamily="34" charset="0"/>
                <a:ea typeface="Calibri" pitchFamily="34" charset="-122"/>
                <a:cs typeface="Calibri" pitchFamily="34" charset="-120"/>
              </a:rPr>
              <a:t>SECTION 02</a:t>
            </a:r>
            <a:endParaRPr lang="en-US" sz="1400" dirty="0"/>
          </a:p>
        </p:txBody>
      </p:sp>
      <p:sp>
        <p:nvSpPr>
          <p:cNvPr id="5" name="Text 3"/>
          <p:cNvSpPr/>
          <p:nvPr/>
        </p:nvSpPr>
        <p:spPr>
          <a:xfrm>
            <a:off x="731520" y="2697480"/>
            <a:ext cx="10698480" cy="1463040"/>
          </a:xfrm>
          <a:prstGeom prst="rect">
            <a:avLst/>
          </a:prstGeom>
          <a:noFill/>
          <a:ln/>
        </p:spPr>
        <p:txBody>
          <a:bodyPr wrap="square"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Fasting Protocols for Autophagy</a:t>
            </a:r>
            <a:endParaRPr lang="en-US" sz="3000" dirty="0"/>
          </a:p>
        </p:txBody>
      </p:sp>
      <p:sp>
        <p:nvSpPr>
          <p:cNvPr id="6" name="Text 4"/>
          <p:cNvSpPr/>
          <p:nvPr/>
        </p:nvSpPr>
        <p:spPr>
          <a:xfrm>
            <a:off x="731520" y="4297680"/>
            <a:ext cx="10698480" cy="731520"/>
          </a:xfrm>
          <a:prstGeom prst="rect">
            <a:avLst/>
          </a:prstGeom>
          <a:noFill/>
          <a:ln/>
        </p:spPr>
        <p:txBody>
          <a:bodyPr wrap="square" rtlCol="0" anchor="ctr"/>
          <a:lstStyle/>
          <a:p>
            <a:pPr algn="l" indent="0" marL="0">
              <a:buNone/>
            </a:pPr>
            <a:r>
              <a:rPr lang="en-US" sz="1400" i="1" dirty="0">
                <a:solidFill>
                  <a:srgbClr val="E8D688"/>
                </a:solidFill>
                <a:latin typeface="Calibri" pitchFamily="34" charset="0"/>
                <a:ea typeface="Calibri" pitchFamily="34" charset="-122"/>
                <a:cs typeface="Calibri" pitchFamily="34" charset="-120"/>
              </a:rPr>
              <a:t>Questions 5-7: How to fast for maximum cellular renewal</a:t>
            </a:r>
            <a:endParaRPr lang="en-US" sz="1400" dirty="0"/>
          </a:p>
        </p:txBody>
      </p:sp>
      <p:sp>
        <p:nvSpPr>
          <p:cNvPr id="7" name="Text 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13 of 55</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Q5</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How Does Intermittent Fasting Activate Autophagy?</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specific biological mechanism</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Intermittent fasting activates autophagy through several interconnected mechanisms. When food intake stops, insulin drops. Low insulin signals cells that resources are scarce, activating AMPK (a cellular energy sensor) and suppressing mTOR (the growth signaling pathway that inhibits autophagy). This dual signal tells cells to shift from growth mode to conservation and cleanup mode. Damaged proteins get recycled for their amino acids. Dysfunctional mitochondria get cleared. Cellular waste gets processed. Additionally, fasting reduces circulating glucose, IGF-1, and inflammatory markers — all of which independently inhibit autophagy when elevated chronically. The longer the fast, the deeper the autophagy activation — up to a plateau around 48-72 hours.</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Fasting is the most reliable natural autophagy activator. The biology is well-established.</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Start with 14-16 hour daily windows before attempting longer fasts.</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Nobel Prize research: fasting activates the same autophagy pathways Ohsumi originally uncovered.</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14 of 55</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Q6</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How Long Do You Need to Fast Before Autophagy Begins?</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specific timeline of cellular renewal during fasting</a:t>
            </a:r>
            <a:endParaRPr lang="en-US" sz="1100" dirty="0"/>
          </a:p>
        </p:txBody>
      </p:sp>
      <p:pic>
        <p:nvPicPr>
          <p:cNvPr id="6" name="Image 0" descr="/home/claude/article/autophagy_charts/activation_timeline.png">    </p:cNvPr>
          <p:cNvPicPr>
            <a:picLocks noChangeAspect="1"/>
          </p:cNvPicPr>
          <p:nvPr/>
        </p:nvPicPr>
        <p:blipFill>
          <a:blip r:embed="rId1"/>
          <a:stretch>
            <a:fillRect/>
          </a:stretch>
        </p:blipFill>
        <p:spPr>
          <a:xfrm>
            <a:off x="914400" y="1554480"/>
            <a:ext cx="10332720" cy="3840480"/>
          </a:xfrm>
          <a:prstGeom prst="rect">
            <a:avLst/>
          </a:prstGeom>
        </p:spPr>
      </p:pic>
      <p:sp>
        <p:nvSpPr>
          <p:cNvPr id="7" name="Shape 4"/>
          <p:cNvSpPr/>
          <p:nvPr/>
        </p:nvSpPr>
        <p:spPr>
          <a:xfrm>
            <a:off x="548640" y="5532120"/>
            <a:ext cx="11064240" cy="868680"/>
          </a:xfrm>
          <a:prstGeom prst="rect">
            <a:avLst/>
          </a:prstGeom>
          <a:solidFill>
            <a:srgbClr val="F7F5F0"/>
          </a:solidFill>
          <a:ln w="12700">
            <a:solidFill>
              <a:srgbClr val="C9A227"/>
            </a:solidFill>
            <a:prstDash val="solid"/>
          </a:ln>
        </p:spPr>
      </p:sp>
      <p:sp>
        <p:nvSpPr>
          <p:cNvPr id="8" name="Text 5"/>
          <p:cNvSpPr/>
          <p:nvPr/>
        </p:nvSpPr>
        <p:spPr>
          <a:xfrm>
            <a:off x="914400" y="5623560"/>
            <a:ext cx="10332720" cy="731520"/>
          </a:xfrm>
          <a:prstGeom prst="rect">
            <a:avLst/>
          </a:prstGeom>
          <a:noFill/>
          <a:ln/>
        </p:spPr>
        <p:txBody>
          <a:bodyPr wrap="square" rtlCol="0" anchor="ctr"/>
          <a:lstStyle/>
          <a:p>
            <a:pPr indent="0" marL="0">
              <a:buNone/>
            </a:pPr>
            <a:r>
              <a:rPr lang="en-US" sz="1100" i="1" dirty="0">
                <a:solidFill>
                  <a:srgbClr val="1F1F1F"/>
                </a:solidFill>
                <a:latin typeface="Calibri" pitchFamily="34" charset="0"/>
                <a:ea typeface="Calibri" pitchFamily="34" charset="-122"/>
                <a:cs typeface="Calibri" pitchFamily="34" charset="-120"/>
              </a:rPr>
              <a:t>Autophagy begins ramping up around 12-14 hours of fasting, reaches significant activation by 16-18 hours, peaks strongly between 24-48 hours, and remains elevated up to about 72 hours. For most men, 16-20 hour daily windows produce meaningful benefits without extreme measures. Longer fasts (24-72 hours) done occasionally produce deeper effects.</a:t>
            </a:r>
            <a:endParaRPr lang="en-US" sz="1100" dirty="0"/>
          </a:p>
        </p:txBody>
      </p:sp>
      <p:sp>
        <p:nvSpPr>
          <p:cNvPr id="9" name="Text 6"/>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15 of 55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Q7</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What Are the Best Fasting Methods to Stimulate Autophagy Safely?</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specific protocols with the best risk-benefit profile</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The best fasting methods for autophagy in men over 40 include: Time-Restricted Eating (14-16 hour daily windows) — most sustainable, works for most men. 18:6 fasting (18 hours fasting, 6 eating window) — deeper autophagy while still daily. One 24-hour fast weekly — significant autophagy activation, manageable schedule. 5:2 pattern — normal eating 5 days, restricted (500-600 cal) 2 days. Occasional 36-48 hour fasts — deeper cellular renewal, done monthly or quarterly. Extended fasting (72+ hours) — deepest effects but requires medical supervision and preserves muscle poorly in older men. Start with 14-16 hour windows and progress carefully based on how your body responds.</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Time-Restricted Eating 14-16 hours is the safest, most sustainable starting point for most men.</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Break long fasts with easily-digested foods, not large meals — protects gut and reduces refeeding stress.</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Meta-analyses show TRE 14-18 hours produces measurable metabolic benefits with minimal risk.</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16 of 55</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731520" y="2194560"/>
            <a:ext cx="10698480" cy="457200"/>
          </a:xfrm>
          <a:prstGeom prst="rect">
            <a:avLst/>
          </a:prstGeom>
          <a:noFill/>
          <a:ln/>
        </p:spPr>
        <p:txBody>
          <a:bodyPr wrap="square" rtlCol="0" anchor="ctr"/>
          <a:lstStyle/>
          <a:p>
            <a:pPr algn="l" indent="0" marL="0">
              <a:buNone/>
            </a:pPr>
            <a:r>
              <a:rPr lang="en-US" sz="1400" b="1" spc="600" kern="0" dirty="0">
                <a:solidFill>
                  <a:srgbClr val="C9A227"/>
                </a:solidFill>
                <a:latin typeface="Calibri" pitchFamily="34" charset="0"/>
                <a:ea typeface="Calibri" pitchFamily="34" charset="-122"/>
                <a:cs typeface="Calibri" pitchFamily="34" charset="-120"/>
              </a:rPr>
              <a:t>SECTION 03</a:t>
            </a:r>
            <a:endParaRPr lang="en-US" sz="1400" dirty="0"/>
          </a:p>
        </p:txBody>
      </p:sp>
      <p:sp>
        <p:nvSpPr>
          <p:cNvPr id="5" name="Text 3"/>
          <p:cNvSpPr/>
          <p:nvPr/>
        </p:nvSpPr>
        <p:spPr>
          <a:xfrm>
            <a:off x="731520" y="2697480"/>
            <a:ext cx="10698480" cy="1463040"/>
          </a:xfrm>
          <a:prstGeom prst="rect">
            <a:avLst/>
          </a:prstGeom>
          <a:noFill/>
          <a:ln/>
        </p:spPr>
        <p:txBody>
          <a:bodyPr wrap="square"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Diet, Nutrients &amp; Lifestyle for Autophagy</a:t>
            </a:r>
            <a:endParaRPr lang="en-US" sz="3000" dirty="0"/>
          </a:p>
        </p:txBody>
      </p:sp>
      <p:sp>
        <p:nvSpPr>
          <p:cNvPr id="6" name="Text 4"/>
          <p:cNvSpPr/>
          <p:nvPr/>
        </p:nvSpPr>
        <p:spPr>
          <a:xfrm>
            <a:off x="731520" y="4297680"/>
            <a:ext cx="10698480" cy="731520"/>
          </a:xfrm>
          <a:prstGeom prst="rect">
            <a:avLst/>
          </a:prstGeom>
          <a:noFill/>
          <a:ln/>
        </p:spPr>
        <p:txBody>
          <a:bodyPr wrap="square" rtlCol="0" anchor="ctr"/>
          <a:lstStyle/>
          <a:p>
            <a:pPr algn="l" indent="0" marL="0">
              <a:buNone/>
            </a:pPr>
            <a:r>
              <a:rPr lang="en-US" sz="1400" i="1" dirty="0">
                <a:solidFill>
                  <a:srgbClr val="E8D688"/>
                </a:solidFill>
                <a:latin typeface="Calibri" pitchFamily="34" charset="0"/>
                <a:ea typeface="Calibri" pitchFamily="34" charset="-122"/>
                <a:cs typeface="Calibri" pitchFamily="34" charset="-120"/>
              </a:rPr>
              <a:t>Questions 8-9: What supports and what inhibits cellular renewal</a:t>
            </a:r>
            <a:endParaRPr lang="en-US" sz="1400" dirty="0"/>
          </a:p>
        </p:txBody>
      </p:sp>
      <p:sp>
        <p:nvSpPr>
          <p:cNvPr id="7" name="Text 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17 of 55</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Q8</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Which Foods, Nutrients, and Lifestyle Habits Support Autophagy?</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specific dietary and lifestyle activators</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Specific foods and nutrients activate autophagy through documented mechanisms. Coffee (caffeine and polyphenols) activates autophagy independent of fasting. Green tea (EGCG) triggers autophagy in multiple tissues. Spermidine-rich foods (wheat germ, aged cheese, natto, mushrooms) directly activate autophagy pathways. Curcumin (turmeric) activates autophagy and reduces inflammation. Resveratrol (grapes, red wine in moderation) supports autophagy. Ginger, garlic, and cruciferous vegetables provide autophagy-supporting compounds. Beyond specific foods, lifestyle habits including consistent sleep, regular exercise, sauna use, cold exposure, and stress management all support autophagy activation. The Mediterranean diet pattern with intermittent fasting represents an ideal autophagy-supporting nutrition framework.</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You can support autophagy through food and lifestyle even without long fasts.</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Add coffee or green tea in the morning during your fasting window for compound benefits.</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Nature 2016: Spermidine supplementation extended lifespan in mice via autophagy activation.</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18 of 55</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Q9: What Common Habits Can Reduce or Inhibit Autophagy?</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specific behaviors that shut down cellular renewal</a:t>
            </a:r>
            <a:endParaRPr lang="en-US" sz="1200" dirty="0"/>
          </a:p>
        </p:txBody>
      </p:sp>
      <p:sp>
        <p:nvSpPr>
          <p:cNvPr id="4" name="Shape 2"/>
          <p:cNvSpPr/>
          <p:nvPr/>
        </p:nvSpPr>
        <p:spPr>
          <a:xfrm>
            <a:off x="640080" y="1755648"/>
            <a:ext cx="201168" cy="201168"/>
          </a:xfrm>
          <a:prstGeom prst="ellipse">
            <a:avLst/>
          </a:prstGeom>
          <a:solidFill>
            <a:srgbClr val="C9A227"/>
          </a:solidFill>
          <a:ln w="12700">
            <a:solidFill>
              <a:srgbClr val="C9A227"/>
            </a:solidFill>
            <a:prstDash val="solid"/>
          </a:ln>
        </p:spPr>
      </p:sp>
      <p:sp>
        <p:nvSpPr>
          <p:cNvPr id="5" name="Text 3"/>
          <p:cNvSpPr/>
          <p:nvPr/>
        </p:nvSpPr>
        <p:spPr>
          <a:xfrm>
            <a:off x="960120" y="1645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Frequent snacking and constant eating throughout the day</a:t>
            </a:r>
            <a:endParaRPr lang="en-US" sz="1200" dirty="0"/>
          </a:p>
        </p:txBody>
      </p:sp>
      <p:sp>
        <p:nvSpPr>
          <p:cNvPr id="6" name="Shape 4"/>
          <p:cNvSpPr/>
          <p:nvPr/>
        </p:nvSpPr>
        <p:spPr>
          <a:xfrm>
            <a:off x="640080" y="2212848"/>
            <a:ext cx="201168" cy="201168"/>
          </a:xfrm>
          <a:prstGeom prst="ellipse">
            <a:avLst/>
          </a:prstGeom>
          <a:solidFill>
            <a:srgbClr val="C9A227"/>
          </a:solidFill>
          <a:ln w="12700">
            <a:solidFill>
              <a:srgbClr val="C9A227"/>
            </a:solidFill>
            <a:prstDash val="solid"/>
          </a:ln>
        </p:spPr>
      </p:sp>
      <p:sp>
        <p:nvSpPr>
          <p:cNvPr id="7" name="Text 5"/>
          <p:cNvSpPr/>
          <p:nvPr/>
        </p:nvSpPr>
        <p:spPr>
          <a:xfrm>
            <a:off x="960120" y="2103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High protein consumption every 2-3 hours (elevates mTOR)</a:t>
            </a:r>
            <a:endParaRPr lang="en-US" sz="1200" dirty="0"/>
          </a:p>
        </p:txBody>
      </p:sp>
      <p:sp>
        <p:nvSpPr>
          <p:cNvPr id="8" name="Shape 6"/>
          <p:cNvSpPr/>
          <p:nvPr/>
        </p:nvSpPr>
        <p:spPr>
          <a:xfrm>
            <a:off x="640080" y="2670048"/>
            <a:ext cx="201168" cy="201168"/>
          </a:xfrm>
          <a:prstGeom prst="ellipse">
            <a:avLst/>
          </a:prstGeom>
          <a:solidFill>
            <a:srgbClr val="C9A227"/>
          </a:solidFill>
          <a:ln w="12700">
            <a:solidFill>
              <a:srgbClr val="C9A227"/>
            </a:solidFill>
            <a:prstDash val="solid"/>
          </a:ln>
        </p:spPr>
      </p:sp>
      <p:sp>
        <p:nvSpPr>
          <p:cNvPr id="9" name="Text 7"/>
          <p:cNvSpPr/>
          <p:nvPr/>
        </p:nvSpPr>
        <p:spPr>
          <a:xfrm>
            <a:off x="960120" y="2560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Excessive sugar and refined carbohydrate intake</a:t>
            </a:r>
            <a:endParaRPr lang="en-US" sz="1200" dirty="0"/>
          </a:p>
        </p:txBody>
      </p:sp>
      <p:sp>
        <p:nvSpPr>
          <p:cNvPr id="10" name="Shape 8"/>
          <p:cNvSpPr/>
          <p:nvPr/>
        </p:nvSpPr>
        <p:spPr>
          <a:xfrm>
            <a:off x="640080" y="3127248"/>
            <a:ext cx="201168" cy="201168"/>
          </a:xfrm>
          <a:prstGeom prst="ellipse">
            <a:avLst/>
          </a:prstGeom>
          <a:solidFill>
            <a:srgbClr val="C9A227"/>
          </a:solidFill>
          <a:ln w="12700">
            <a:solidFill>
              <a:srgbClr val="C9A227"/>
            </a:solidFill>
            <a:prstDash val="solid"/>
          </a:ln>
        </p:spPr>
      </p:sp>
      <p:sp>
        <p:nvSpPr>
          <p:cNvPr id="11" name="Text 9"/>
          <p:cNvSpPr/>
          <p:nvPr/>
        </p:nvSpPr>
        <p:spPr>
          <a:xfrm>
            <a:off x="960120" y="3017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Chronic sleep deprivation (autophagy peaks during sleep)</a:t>
            </a:r>
            <a:endParaRPr lang="en-US" sz="1200" dirty="0"/>
          </a:p>
        </p:txBody>
      </p:sp>
      <p:sp>
        <p:nvSpPr>
          <p:cNvPr id="12" name="Shape 10"/>
          <p:cNvSpPr/>
          <p:nvPr/>
        </p:nvSpPr>
        <p:spPr>
          <a:xfrm>
            <a:off x="640080" y="3584448"/>
            <a:ext cx="201168" cy="201168"/>
          </a:xfrm>
          <a:prstGeom prst="ellipse">
            <a:avLst/>
          </a:prstGeom>
          <a:solidFill>
            <a:srgbClr val="C9A227"/>
          </a:solidFill>
          <a:ln w="12700">
            <a:solidFill>
              <a:srgbClr val="C9A227"/>
            </a:solidFill>
            <a:prstDash val="solid"/>
          </a:ln>
        </p:spPr>
      </p:sp>
      <p:sp>
        <p:nvSpPr>
          <p:cNvPr id="13" name="Text 11"/>
          <p:cNvSpPr/>
          <p:nvPr/>
        </p:nvSpPr>
        <p:spPr>
          <a:xfrm>
            <a:off x="960120" y="3474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Sedentary lifestyle with minimal physical activity</a:t>
            </a:r>
            <a:endParaRPr lang="en-US" sz="1200" dirty="0"/>
          </a:p>
        </p:txBody>
      </p:sp>
      <p:sp>
        <p:nvSpPr>
          <p:cNvPr id="14" name="Shape 12"/>
          <p:cNvSpPr/>
          <p:nvPr/>
        </p:nvSpPr>
        <p:spPr>
          <a:xfrm>
            <a:off x="640080" y="4041648"/>
            <a:ext cx="201168" cy="201168"/>
          </a:xfrm>
          <a:prstGeom prst="ellipse">
            <a:avLst/>
          </a:prstGeom>
          <a:solidFill>
            <a:srgbClr val="C9A227"/>
          </a:solidFill>
          <a:ln w="12700">
            <a:solidFill>
              <a:srgbClr val="C9A227"/>
            </a:solidFill>
            <a:prstDash val="solid"/>
          </a:ln>
        </p:spPr>
      </p:sp>
      <p:sp>
        <p:nvSpPr>
          <p:cNvPr id="15" name="Text 13"/>
          <p:cNvSpPr/>
          <p:nvPr/>
        </p:nvSpPr>
        <p:spPr>
          <a:xfrm>
            <a:off x="960120" y="3931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Chronic alcohol consumption</a:t>
            </a:r>
            <a:endParaRPr lang="en-US" sz="1200" dirty="0"/>
          </a:p>
        </p:txBody>
      </p:sp>
      <p:sp>
        <p:nvSpPr>
          <p:cNvPr id="16" name="Shape 14"/>
          <p:cNvSpPr/>
          <p:nvPr/>
        </p:nvSpPr>
        <p:spPr>
          <a:xfrm>
            <a:off x="640080" y="4498848"/>
            <a:ext cx="201168" cy="201168"/>
          </a:xfrm>
          <a:prstGeom prst="ellipse">
            <a:avLst/>
          </a:prstGeom>
          <a:solidFill>
            <a:srgbClr val="C9A227"/>
          </a:solidFill>
          <a:ln w="12700">
            <a:solidFill>
              <a:srgbClr val="C9A227"/>
            </a:solidFill>
            <a:prstDash val="solid"/>
          </a:ln>
        </p:spPr>
      </p:sp>
      <p:sp>
        <p:nvSpPr>
          <p:cNvPr id="17" name="Text 15"/>
          <p:cNvSpPr/>
          <p:nvPr/>
        </p:nvSpPr>
        <p:spPr>
          <a:xfrm>
            <a:off x="960120" y="4389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Ultra-processed food consumption</a:t>
            </a:r>
            <a:endParaRPr lang="en-US" sz="1200" dirty="0"/>
          </a:p>
        </p:txBody>
      </p:sp>
      <p:sp>
        <p:nvSpPr>
          <p:cNvPr id="18" name="Shape 16"/>
          <p:cNvSpPr/>
          <p:nvPr/>
        </p:nvSpPr>
        <p:spPr>
          <a:xfrm>
            <a:off x="640080" y="4956048"/>
            <a:ext cx="201168" cy="201168"/>
          </a:xfrm>
          <a:prstGeom prst="ellipse">
            <a:avLst/>
          </a:prstGeom>
          <a:solidFill>
            <a:srgbClr val="C9A227"/>
          </a:solidFill>
          <a:ln w="12700">
            <a:solidFill>
              <a:srgbClr val="C9A227"/>
            </a:solidFill>
            <a:prstDash val="solid"/>
          </a:ln>
        </p:spPr>
      </p:sp>
      <p:sp>
        <p:nvSpPr>
          <p:cNvPr id="19" name="Text 17"/>
          <p:cNvSpPr/>
          <p:nvPr/>
        </p:nvSpPr>
        <p:spPr>
          <a:xfrm>
            <a:off x="960120" y="4846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Chronic elevated insulin from continuous eating</a:t>
            </a:r>
            <a:endParaRPr lang="en-US" sz="1200" dirty="0"/>
          </a:p>
        </p:txBody>
      </p:sp>
      <p:sp>
        <p:nvSpPr>
          <p:cNvPr id="20" name="Shape 18"/>
          <p:cNvSpPr/>
          <p:nvPr/>
        </p:nvSpPr>
        <p:spPr>
          <a:xfrm>
            <a:off x="640080" y="5413248"/>
            <a:ext cx="201168" cy="201168"/>
          </a:xfrm>
          <a:prstGeom prst="ellipse">
            <a:avLst/>
          </a:prstGeom>
          <a:solidFill>
            <a:srgbClr val="C9A227"/>
          </a:solidFill>
          <a:ln w="12700">
            <a:solidFill>
              <a:srgbClr val="C9A227"/>
            </a:solidFill>
            <a:prstDash val="solid"/>
          </a:ln>
        </p:spPr>
      </p:sp>
      <p:sp>
        <p:nvSpPr>
          <p:cNvPr id="21" name="Text 19"/>
          <p:cNvSpPr/>
          <p:nvPr/>
        </p:nvSpPr>
        <p:spPr>
          <a:xfrm>
            <a:off x="960120" y="5303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Persistent chronic stress and elevated cortisol</a:t>
            </a:r>
            <a:endParaRPr lang="en-US" sz="1200" dirty="0"/>
          </a:p>
        </p:txBody>
      </p:sp>
      <p:sp>
        <p:nvSpPr>
          <p:cNvPr id="22" name="Shape 20"/>
          <p:cNvSpPr/>
          <p:nvPr/>
        </p:nvSpPr>
        <p:spPr>
          <a:xfrm>
            <a:off x="640080" y="5870448"/>
            <a:ext cx="201168" cy="201168"/>
          </a:xfrm>
          <a:prstGeom prst="ellipse">
            <a:avLst/>
          </a:prstGeom>
          <a:solidFill>
            <a:srgbClr val="C9A227"/>
          </a:solidFill>
          <a:ln w="12700">
            <a:solidFill>
              <a:srgbClr val="C9A227"/>
            </a:solidFill>
            <a:prstDash val="solid"/>
          </a:ln>
        </p:spPr>
      </p:sp>
      <p:sp>
        <p:nvSpPr>
          <p:cNvPr id="23" name="Text 21"/>
          <p:cNvSpPr/>
          <p:nvPr/>
        </p:nvSpPr>
        <p:spPr>
          <a:xfrm>
            <a:off x="960120" y="5760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Overuse of anti-inflammatory medications long-term</a:t>
            </a:r>
            <a:endParaRPr lang="en-US" sz="1200" dirty="0"/>
          </a:p>
        </p:txBody>
      </p:sp>
      <p:sp>
        <p:nvSpPr>
          <p:cNvPr id="24" name="Shape 22"/>
          <p:cNvSpPr/>
          <p:nvPr/>
        </p:nvSpPr>
        <p:spPr>
          <a:xfrm>
            <a:off x="640080" y="6327648"/>
            <a:ext cx="201168" cy="201168"/>
          </a:xfrm>
          <a:prstGeom prst="ellipse">
            <a:avLst/>
          </a:prstGeom>
          <a:solidFill>
            <a:srgbClr val="C9A227"/>
          </a:solidFill>
          <a:ln w="12700">
            <a:solidFill>
              <a:srgbClr val="C9A227"/>
            </a:solidFill>
            <a:prstDash val="solid"/>
          </a:ln>
        </p:spPr>
      </p:sp>
      <p:sp>
        <p:nvSpPr>
          <p:cNvPr id="25" name="Text 23"/>
          <p:cNvSpPr/>
          <p:nvPr/>
        </p:nvSpPr>
        <p:spPr>
          <a:xfrm>
            <a:off x="960120" y="6217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Excessive caloric intake even from healthy foods</a:t>
            </a:r>
            <a:endParaRPr lang="en-US" sz="1200" dirty="0"/>
          </a:p>
        </p:txBody>
      </p:sp>
      <p:sp>
        <p:nvSpPr>
          <p:cNvPr id="26" name="Shape 24"/>
          <p:cNvSpPr/>
          <p:nvPr/>
        </p:nvSpPr>
        <p:spPr>
          <a:xfrm>
            <a:off x="640080" y="6784848"/>
            <a:ext cx="201168" cy="201168"/>
          </a:xfrm>
          <a:prstGeom prst="ellipse">
            <a:avLst/>
          </a:prstGeom>
          <a:solidFill>
            <a:srgbClr val="C9A227"/>
          </a:solidFill>
          <a:ln w="12700">
            <a:solidFill>
              <a:srgbClr val="C9A227"/>
            </a:solidFill>
            <a:prstDash val="solid"/>
          </a:ln>
        </p:spPr>
      </p:sp>
      <p:sp>
        <p:nvSpPr>
          <p:cNvPr id="27" name="Text 25"/>
          <p:cNvSpPr/>
          <p:nvPr/>
        </p:nvSpPr>
        <p:spPr>
          <a:xfrm>
            <a:off x="960120" y="6675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Constant grazing that never allows fasting states</a:t>
            </a:r>
            <a:endParaRPr lang="en-US" sz="1200" dirty="0"/>
          </a:p>
        </p:txBody>
      </p:sp>
      <p:sp>
        <p:nvSpPr>
          <p:cNvPr id="28" name="Shape 26"/>
          <p:cNvSpPr/>
          <p:nvPr/>
        </p:nvSpPr>
        <p:spPr>
          <a:xfrm>
            <a:off x="548640" y="7315200"/>
            <a:ext cx="11064240" cy="731520"/>
          </a:xfrm>
          <a:prstGeom prst="rect">
            <a:avLst/>
          </a:prstGeom>
          <a:solidFill>
            <a:srgbClr val="F7F5F0"/>
          </a:solidFill>
          <a:ln w="12700">
            <a:solidFill>
              <a:srgbClr val="C9A227"/>
            </a:solidFill>
            <a:prstDash val="solid"/>
          </a:ln>
        </p:spPr>
      </p:sp>
      <p:sp>
        <p:nvSpPr>
          <p:cNvPr id="29" name="Text 27"/>
          <p:cNvSpPr/>
          <p:nvPr/>
        </p:nvSpPr>
        <p:spPr>
          <a:xfrm>
            <a:off x="914400" y="7406640"/>
            <a:ext cx="10332720" cy="594360"/>
          </a:xfrm>
          <a:prstGeom prst="rect">
            <a:avLst/>
          </a:prstGeom>
          <a:noFill/>
          <a:ln/>
        </p:spPr>
        <p:txBody>
          <a:bodyPr wrap="square" rtlCol="0" anchor="ctr"/>
          <a:lstStyle/>
          <a:p>
            <a:pPr indent="0" marL="0">
              <a:buNone/>
            </a:pPr>
            <a:r>
              <a:rPr lang="en-US" sz="1300" b="1" i="1" dirty="0">
                <a:solidFill>
                  <a:srgbClr val="1F3864"/>
                </a:solidFill>
                <a:latin typeface="Cambria" pitchFamily="34" charset="0"/>
                <a:ea typeface="Cambria" pitchFamily="34" charset="-122"/>
                <a:cs typeface="Cambria" pitchFamily="34" charset="-120"/>
              </a:rPr>
              <a:t>Every one of these habits shuts down autophagy. Eliminating them is as important as activating.</a:t>
            </a:r>
            <a:endParaRPr lang="en-US" sz="1300" dirty="0"/>
          </a:p>
        </p:txBody>
      </p:sp>
      <p:sp>
        <p:nvSpPr>
          <p:cNvPr id="30" name="Text 28"/>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19 of 55</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About This Comprehensive Presentation</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definitive men's longevity resource on autophagy</a:t>
            </a:r>
            <a:endParaRPr lang="en-US" sz="1200" dirty="0"/>
          </a:p>
        </p:txBody>
      </p:sp>
      <p:sp>
        <p:nvSpPr>
          <p:cNvPr id="4" name="Shape 2"/>
          <p:cNvSpPr/>
          <p:nvPr/>
        </p:nvSpPr>
        <p:spPr>
          <a:xfrm>
            <a:off x="548640" y="1600200"/>
            <a:ext cx="11064240" cy="4572000"/>
          </a:xfrm>
          <a:prstGeom prst="rect">
            <a:avLst/>
          </a:prstGeom>
          <a:solidFill>
            <a:srgbClr val="F7F5F0"/>
          </a:solidFill>
          <a:ln w="12700">
            <a:solidFill>
              <a:srgbClr val="C9A227"/>
            </a:solidFill>
            <a:prstDash val="solid"/>
          </a:ln>
        </p:spPr>
      </p:sp>
      <p:sp>
        <p:nvSpPr>
          <p:cNvPr id="5" name="Text 3"/>
          <p:cNvSpPr/>
          <p:nvPr/>
        </p:nvSpPr>
        <p:spPr>
          <a:xfrm>
            <a:off x="914400" y="178308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This 55-slide presentation from Dr. John Spencer Ellis, leading men's longevity expert, delivers evidence-based answers to 20 essential questions about autophagy — the cellular self-renewal process for which Yoshinori Ohsumi won the 2016 Nobel Prize in Physiology or Medicine. Each question receives a dedicated slide with a keyword-rich headline, comprehensive educational answer, and three color-coded takeaway boxes.</a:t>
            </a:r>
            <a:endParaRPr lang="en-US" sz="1300" dirty="0"/>
          </a:p>
        </p:txBody>
      </p:sp>
      <p:sp>
        <p:nvSpPr>
          <p:cNvPr id="6" name="Text 4"/>
          <p:cNvSpPr/>
          <p:nvPr/>
        </p:nvSpPr>
        <p:spPr>
          <a:xfrm>
            <a:off x="914400" y="320040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Autophagy is not another trending health topic. It is one of the most consequential biological processes affecting men's longevity, healthspan, hormone optimization, and cognitive function after 40. Understanding it — and knowing how to activate it deliberately — separates men who age well from men who accept unnecessary decline.</a:t>
            </a:r>
            <a:endParaRPr lang="en-US" sz="1300" dirty="0"/>
          </a:p>
        </p:txBody>
      </p:sp>
      <p:sp>
        <p:nvSpPr>
          <p:cNvPr id="7" name="Text 5"/>
          <p:cNvSpPr/>
          <p:nvPr/>
        </p:nvSpPr>
        <p:spPr>
          <a:xfrm>
            <a:off x="914400" y="5349240"/>
            <a:ext cx="10332720" cy="731520"/>
          </a:xfrm>
          <a:prstGeom prst="rect">
            <a:avLst/>
          </a:prstGeom>
          <a:noFill/>
          <a:ln/>
        </p:spPr>
        <p:txBody>
          <a:bodyPr wrap="square" rtlCol="0" anchor="t"/>
          <a:lstStyle/>
          <a:p>
            <a:pPr indent="0" marL="0">
              <a:buNone/>
            </a:pPr>
            <a:r>
              <a:rPr lang="en-US" sz="1400" b="1" i="1" dirty="0">
                <a:solidFill>
                  <a:srgbClr val="1F3864"/>
                </a:solidFill>
                <a:latin typeface="Cambria" pitchFamily="34" charset="0"/>
                <a:ea typeface="Cambria" pitchFamily="34" charset="-122"/>
                <a:cs typeface="Cambria" pitchFamily="34" charset="-120"/>
              </a:rPr>
              <a:t>Every question is answered with actionable specificity for men over 40.</a:t>
            </a:r>
            <a:endParaRPr lang="en-US" sz="1400" dirty="0"/>
          </a:p>
        </p:txBody>
      </p:sp>
      <p:sp>
        <p:nvSpPr>
          <p:cNvPr id="8" name="Text 6"/>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2 of 55</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731520" y="2194560"/>
            <a:ext cx="10698480" cy="457200"/>
          </a:xfrm>
          <a:prstGeom prst="rect">
            <a:avLst/>
          </a:prstGeom>
          <a:noFill/>
          <a:ln/>
        </p:spPr>
        <p:txBody>
          <a:bodyPr wrap="square" rtlCol="0" anchor="ctr"/>
          <a:lstStyle/>
          <a:p>
            <a:pPr algn="l" indent="0" marL="0">
              <a:buNone/>
            </a:pPr>
            <a:r>
              <a:rPr lang="en-US" sz="1400" b="1" spc="600" kern="0" dirty="0">
                <a:solidFill>
                  <a:srgbClr val="C9A227"/>
                </a:solidFill>
                <a:latin typeface="Calibri" pitchFamily="34" charset="0"/>
                <a:ea typeface="Calibri" pitchFamily="34" charset="-122"/>
                <a:cs typeface="Calibri" pitchFamily="34" charset="-120"/>
              </a:rPr>
              <a:t>SECTION 04</a:t>
            </a:r>
            <a:endParaRPr lang="en-US" sz="1400" dirty="0"/>
          </a:p>
        </p:txBody>
      </p:sp>
      <p:sp>
        <p:nvSpPr>
          <p:cNvPr id="5" name="Text 3"/>
          <p:cNvSpPr/>
          <p:nvPr/>
        </p:nvSpPr>
        <p:spPr>
          <a:xfrm>
            <a:off x="731520" y="2697480"/>
            <a:ext cx="10698480" cy="1463040"/>
          </a:xfrm>
          <a:prstGeom prst="rect">
            <a:avLst/>
          </a:prstGeom>
          <a:noFill/>
          <a:ln/>
        </p:spPr>
        <p:txBody>
          <a:bodyPr wrap="square"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Autophagy's Documented Health Benefits</a:t>
            </a:r>
            <a:endParaRPr lang="en-US" sz="3000" dirty="0"/>
          </a:p>
        </p:txBody>
      </p:sp>
      <p:sp>
        <p:nvSpPr>
          <p:cNvPr id="6" name="Text 4"/>
          <p:cNvSpPr/>
          <p:nvPr/>
        </p:nvSpPr>
        <p:spPr>
          <a:xfrm>
            <a:off x="731520" y="4297680"/>
            <a:ext cx="10698480" cy="731520"/>
          </a:xfrm>
          <a:prstGeom prst="rect">
            <a:avLst/>
          </a:prstGeom>
          <a:noFill/>
          <a:ln/>
        </p:spPr>
        <p:txBody>
          <a:bodyPr wrap="square" rtlCol="0" anchor="ctr"/>
          <a:lstStyle/>
          <a:p>
            <a:pPr algn="l" indent="0" marL="0">
              <a:buNone/>
            </a:pPr>
            <a:r>
              <a:rPr lang="en-US" sz="1400" i="1" dirty="0">
                <a:solidFill>
                  <a:srgbClr val="E8D688"/>
                </a:solidFill>
                <a:latin typeface="Calibri" pitchFamily="34" charset="0"/>
                <a:ea typeface="Calibri" pitchFamily="34" charset="-122"/>
                <a:cs typeface="Calibri" pitchFamily="34" charset="-120"/>
              </a:rPr>
              <a:t>Questions 10-13: What proper autophagy activation actually produces</a:t>
            </a:r>
            <a:endParaRPr lang="en-US" sz="1400" dirty="0"/>
          </a:p>
        </p:txBody>
      </p:sp>
      <p:sp>
        <p:nvSpPr>
          <p:cNvPr id="7" name="Text 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20 of 55</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Q10</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What Are the Proven Health Benefits of Increasing Autophagy?</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measurable improvements across body systems</a:t>
            </a:r>
            <a:endParaRPr lang="en-US" sz="1100" dirty="0"/>
          </a:p>
        </p:txBody>
      </p:sp>
      <p:pic>
        <p:nvPicPr>
          <p:cNvPr id="6" name="Image 0" descr="/home/claude/article/autophagy_charts/benefits_radar.png">    </p:cNvPr>
          <p:cNvPicPr>
            <a:picLocks noChangeAspect="1"/>
          </p:cNvPicPr>
          <p:nvPr/>
        </p:nvPicPr>
        <p:blipFill>
          <a:blip r:embed="rId1"/>
          <a:stretch>
            <a:fillRect/>
          </a:stretch>
        </p:blipFill>
        <p:spPr>
          <a:xfrm>
            <a:off x="914400" y="1554480"/>
            <a:ext cx="10332720" cy="3840480"/>
          </a:xfrm>
          <a:prstGeom prst="rect">
            <a:avLst/>
          </a:prstGeom>
        </p:spPr>
      </p:pic>
      <p:sp>
        <p:nvSpPr>
          <p:cNvPr id="7" name="Shape 4"/>
          <p:cNvSpPr/>
          <p:nvPr/>
        </p:nvSpPr>
        <p:spPr>
          <a:xfrm>
            <a:off x="548640" y="5532120"/>
            <a:ext cx="11064240" cy="868680"/>
          </a:xfrm>
          <a:prstGeom prst="rect">
            <a:avLst/>
          </a:prstGeom>
          <a:solidFill>
            <a:srgbClr val="F7F5F0"/>
          </a:solidFill>
          <a:ln w="12700">
            <a:solidFill>
              <a:srgbClr val="C9A227"/>
            </a:solidFill>
            <a:prstDash val="solid"/>
          </a:ln>
        </p:spPr>
      </p:sp>
      <p:sp>
        <p:nvSpPr>
          <p:cNvPr id="8" name="Text 5"/>
          <p:cNvSpPr/>
          <p:nvPr/>
        </p:nvSpPr>
        <p:spPr>
          <a:xfrm>
            <a:off x="914400" y="5623560"/>
            <a:ext cx="10332720" cy="731520"/>
          </a:xfrm>
          <a:prstGeom prst="rect">
            <a:avLst/>
          </a:prstGeom>
          <a:noFill/>
          <a:ln/>
        </p:spPr>
        <p:txBody>
          <a:bodyPr wrap="square" rtlCol="0" anchor="ctr"/>
          <a:lstStyle/>
          <a:p>
            <a:pPr indent="0" marL="0">
              <a:buNone/>
            </a:pPr>
            <a:r>
              <a:rPr lang="en-US" sz="1100" i="1" dirty="0">
                <a:solidFill>
                  <a:srgbClr val="1F1F1F"/>
                </a:solidFill>
                <a:latin typeface="Calibri" pitchFamily="34" charset="0"/>
                <a:ea typeface="Calibri" pitchFamily="34" charset="-122"/>
                <a:cs typeface="Calibri" pitchFamily="34" charset="-120"/>
              </a:rPr>
              <a:t>Autophagy activation produces measurable benefits across every major body system. Cardiovascular health, brain and cognition, muscle preservation, metabolic function, immune resilience, skin quality, and cancer protection all show documented improvement with sustained autophagy activation. These benefits are why autophagy has become central to longevity science.</a:t>
            </a:r>
            <a:endParaRPr lang="en-US" sz="1100" dirty="0"/>
          </a:p>
        </p:txBody>
      </p:sp>
      <p:sp>
        <p:nvSpPr>
          <p:cNvPr id="9" name="Text 6"/>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21 of 55</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Q11</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Can Autophagy Help Reduce the Risk of Heart Disease, Diabetes, and Cancer?</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specific disease prevention documented in research</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Autophagy reduces disease risk through multiple mechanisms. For cardiovascular disease: autophagy clears damaged proteins from heart muscle, removes dysfunctional mitochondria that would otherwise drive inflammation, and preserves endothelial function. For type 2 diabetes: autophagy improves insulin sensitivity, clears damaged beta cells in the pancreas, and reduces the chronic inflammation that drives metabolic dysfunction. For cancer: autophagy removes damaged cells before they can become malignant, clears the misfolded proteins that would otherwise accumulate, and supports immune surveillance. However, autophagy's role in established cancer is complex — it can protect tumors once formed. This is why autophagy is best understood as a prevention strategy, not a cancer treatment.</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Autophagy is one of the most powerful disease prevention mechanisms in your body.</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Focus on autophagy activation for prevention, not as treatment for existing conditions.</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American Heart Association research documents autophagy's cardioprotective effects.</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22 of 55</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Q12</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How Does Autophagy Support Brain Health and Cognitive Function?</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specific brain benefits documented in research</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Autophagy is critical for brain health because neurons — unlike most cells — cannot divide to replace damaged versions. Neurons must maintain themselves through continuous internal repair, which is autophagy. When autophagy fails in the brain, misfolded proteins accumulate: beta-amyloid plaques linked to Alzheimer's disease, alpha-synuclein linked to Parkinson's, and tau tangles linked to multiple neurodegenerative conditions. Enhanced autophagy through fasting, exercise, and specific compounds has been documented to improve cognitive function, clear damaged proteins, support neuroplasticity, and reduce risk of dementia. The brain benefits from autophagy show up as sharper thinking, better memory, improved mood, and reduced risk of age-related cognitive decline.</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Brain autophagy is not optional — it is the specific process protecting against Alzheimer's and Parkinson's.</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Combine morning coffee with fasted exercise for compound autophagy benefits to brain.</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Neurology research: enhanced autophagy correlates with reduced neurodegenerative disease risk.</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23 of 55</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Q13</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Can Autophagy Improve Energy Levels, Muscle Health, and Physical Performance After 40?</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specific physical benefits for aging men</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Autophagy improves energy and muscle health through specific mechanisms critical for men over 40. Mitophagy — the specific autophagy of damaged mitochondria — clears the dysfunctional mitochondria that would otherwise produce inefficient energy with excess reactive oxygen species. Replacing failing mitochondria with new ones improves cellular energy production directly. For muscle: autophagy clears damaged muscle proteins and supports the constant turnover that maintains muscle quality. Balanced autophagy (activated but not excessive) supports muscle repair from training while preserving mass. Combined with adequate protein and resistance training, autophagy activation supports the specific pattern of preserved muscle mass and improved energy that men want in their 50s and 60s.</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Autophagy supports both muscle preservation and cellular energy — critical for men over 40.</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Fasted morning workouts activate autophagy while training. Refuel with protein afterward.</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European Journal of Applied Physiology: Fasted exercise increases autophagy markers significantly.</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24 of 55</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731520" y="2194560"/>
            <a:ext cx="10698480" cy="457200"/>
          </a:xfrm>
          <a:prstGeom prst="rect">
            <a:avLst/>
          </a:prstGeom>
          <a:noFill/>
          <a:ln/>
        </p:spPr>
        <p:txBody>
          <a:bodyPr wrap="square" rtlCol="0" anchor="ctr"/>
          <a:lstStyle/>
          <a:p>
            <a:pPr algn="l" indent="0" marL="0">
              <a:buNone/>
            </a:pPr>
            <a:r>
              <a:rPr lang="en-US" sz="1400" b="1" spc="600" kern="0" dirty="0">
                <a:solidFill>
                  <a:srgbClr val="C9A227"/>
                </a:solidFill>
                <a:latin typeface="Calibri" pitchFamily="34" charset="0"/>
                <a:ea typeface="Calibri" pitchFamily="34" charset="-122"/>
                <a:cs typeface="Calibri" pitchFamily="34" charset="-120"/>
              </a:rPr>
              <a:t>SECTION 05</a:t>
            </a:r>
            <a:endParaRPr lang="en-US" sz="1400" dirty="0"/>
          </a:p>
        </p:txBody>
      </p:sp>
      <p:sp>
        <p:nvSpPr>
          <p:cNvPr id="5" name="Text 3"/>
          <p:cNvSpPr/>
          <p:nvPr/>
        </p:nvSpPr>
        <p:spPr>
          <a:xfrm>
            <a:off x="731520" y="2697480"/>
            <a:ext cx="10698480" cy="1463040"/>
          </a:xfrm>
          <a:prstGeom prst="rect">
            <a:avLst/>
          </a:prstGeom>
          <a:noFill/>
          <a:ln/>
        </p:spPr>
        <p:txBody>
          <a:bodyPr wrap="square"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Exercise &amp; Supplements for Autophagy</a:t>
            </a:r>
            <a:endParaRPr lang="en-US" sz="3000" dirty="0"/>
          </a:p>
        </p:txBody>
      </p:sp>
      <p:sp>
        <p:nvSpPr>
          <p:cNvPr id="6" name="Text 4"/>
          <p:cNvSpPr/>
          <p:nvPr/>
        </p:nvSpPr>
        <p:spPr>
          <a:xfrm>
            <a:off x="731520" y="4297680"/>
            <a:ext cx="10698480" cy="731520"/>
          </a:xfrm>
          <a:prstGeom prst="rect">
            <a:avLst/>
          </a:prstGeom>
          <a:noFill/>
          <a:ln/>
        </p:spPr>
        <p:txBody>
          <a:bodyPr wrap="square" rtlCol="0" anchor="ctr"/>
          <a:lstStyle/>
          <a:p>
            <a:pPr algn="l" indent="0" marL="0">
              <a:buNone/>
            </a:pPr>
            <a:r>
              <a:rPr lang="en-US" sz="1400" i="1" dirty="0">
                <a:solidFill>
                  <a:srgbClr val="E8D688"/>
                </a:solidFill>
                <a:latin typeface="Calibri" pitchFamily="34" charset="0"/>
                <a:ea typeface="Calibri" pitchFamily="34" charset="-122"/>
                <a:cs typeface="Calibri" pitchFamily="34" charset="-120"/>
              </a:rPr>
              <a:t>Questions 14-15: The additional activators beyond fasting</a:t>
            </a:r>
            <a:endParaRPr lang="en-US" sz="1400" dirty="0"/>
          </a:p>
        </p:txBody>
      </p:sp>
      <p:sp>
        <p:nvSpPr>
          <p:cNvPr id="7" name="Text 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25 of 55</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Q14</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What Role Do Exercise and Strength Training Play in Activating Autophagy?</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specific training approaches that activate cellular renewal</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Exercise activates autophagy through multiple pathways independent of fasting. High-intensity interval training (HIIT) triggers strong autophagy response through energy demand and metabolic stress. Endurance exercise activates autophagy in skeletal muscle after 30+ minutes. Resistance training activates autophagy in trained muscle groups, supporting the muscle protein turnover critical for muscle preservation. Fasted training amplifies autophagy — combining exercise with a fasting state produces stronger autophagy activation than either alone. The optimal framework combines strength training 3-4 times weekly, Zone 2 cardio 3-4 hours weekly, and periodic higher-intensity intervals for VO2 max — with fasted morning sessions when possible for men over 40.</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Exercise activates autophagy independent of fasting. Combining both amplifies the effect.</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Try morning fasted strength training 2-3 times weekly for compound autophagy activation.</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Sports Medicine reviews: exercise-induced autophagy is documented across multiple muscle types.</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26 of 55</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Q15</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Which Supplements May Help Support Healthy Autophagy?</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evidence-based compounds that activate cellular renewal</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Several supplements have documented autophagy-activating effects. Spermidine (wheat germ, natto, aged cheese, or supplement form) directly activates autophagy pathways — one of the best-researched autophagy compounds. Resveratrol supports SIRT1 activation and autophagy. Curcumin (from turmeric with piperine for absorption) activates autophagy while reducing inflammation. Berberine may activate AMPK pathways similar to fasting. Green tea extract (EGCG) supports autophagy. Coenzyme Q10 supports mitochondrial function that underlies mitophagy. Magnesium supports overall cellular energy metabolism required for autophagy. Rapamycin is the most powerful autophagy activator but requires prescription and medical oversight due to side effects. Supplements support the framework but do not replace fasting and exercise.</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Spermidine, resveratrol, and curcumin have the strongest evidence for supporting autophagy.</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Take spermidine or resveratrol during your fasting window for compound activation.</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Nature Medicine: Spermidine supplementation extends lifespan through autophagy activation.</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27 of 55</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731520" y="2194560"/>
            <a:ext cx="10698480" cy="457200"/>
          </a:xfrm>
          <a:prstGeom prst="rect">
            <a:avLst/>
          </a:prstGeom>
          <a:noFill/>
          <a:ln/>
        </p:spPr>
        <p:txBody>
          <a:bodyPr wrap="square" rtlCol="0" anchor="ctr"/>
          <a:lstStyle/>
          <a:p>
            <a:pPr algn="l" indent="0" marL="0">
              <a:buNone/>
            </a:pPr>
            <a:r>
              <a:rPr lang="en-US" sz="1400" b="1" spc="600" kern="0" dirty="0">
                <a:solidFill>
                  <a:srgbClr val="C9A227"/>
                </a:solidFill>
                <a:latin typeface="Calibri" pitchFamily="34" charset="0"/>
                <a:ea typeface="Calibri" pitchFamily="34" charset="-122"/>
                <a:cs typeface="Calibri" pitchFamily="34" charset="-120"/>
              </a:rPr>
              <a:t>SECTION 06</a:t>
            </a:r>
            <a:endParaRPr lang="en-US" sz="1400" dirty="0"/>
          </a:p>
        </p:txBody>
      </p:sp>
      <p:sp>
        <p:nvSpPr>
          <p:cNvPr id="5" name="Text 3"/>
          <p:cNvSpPr/>
          <p:nvPr/>
        </p:nvSpPr>
        <p:spPr>
          <a:xfrm>
            <a:off x="731520" y="2697480"/>
            <a:ext cx="10698480" cy="1463040"/>
          </a:xfrm>
          <a:prstGeom prst="rect">
            <a:avLst/>
          </a:prstGeom>
          <a:noFill/>
          <a:ln/>
        </p:spPr>
        <p:txBody>
          <a:bodyPr wrap="square"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Safety &amp; Cautions</a:t>
            </a:r>
            <a:endParaRPr lang="en-US" sz="3000" dirty="0"/>
          </a:p>
        </p:txBody>
      </p:sp>
      <p:sp>
        <p:nvSpPr>
          <p:cNvPr id="6" name="Text 4"/>
          <p:cNvSpPr/>
          <p:nvPr/>
        </p:nvSpPr>
        <p:spPr>
          <a:xfrm>
            <a:off x="731520" y="4297680"/>
            <a:ext cx="10698480" cy="731520"/>
          </a:xfrm>
          <a:prstGeom prst="rect">
            <a:avLst/>
          </a:prstGeom>
          <a:noFill/>
          <a:ln/>
        </p:spPr>
        <p:txBody>
          <a:bodyPr wrap="square" rtlCol="0" anchor="ctr"/>
          <a:lstStyle/>
          <a:p>
            <a:pPr algn="l" indent="0" marL="0">
              <a:buNone/>
            </a:pPr>
            <a:r>
              <a:rPr lang="en-US" sz="1400" i="1" dirty="0">
                <a:solidFill>
                  <a:srgbClr val="E8D688"/>
                </a:solidFill>
                <a:latin typeface="Calibri" pitchFamily="34" charset="0"/>
                <a:ea typeface="Calibri" pitchFamily="34" charset="-122"/>
                <a:cs typeface="Calibri" pitchFamily="34" charset="-120"/>
              </a:rPr>
              <a:t>Questions 16-17: Understanding the limits and who should be careful</a:t>
            </a:r>
            <a:endParaRPr lang="en-US" sz="1400" dirty="0"/>
          </a:p>
        </p:txBody>
      </p:sp>
      <p:sp>
        <p:nvSpPr>
          <p:cNvPr id="7" name="Text 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28 of 55</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Q16</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Is It Possible to Have Too Much Autophagy, and What Are the Risks?</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important balance every man should understand</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Yes, too much autophagy is theoretically possible and carries specific risks. Excessive autophagy can accelerate muscle loss (particularly problematic for men over 50 already facing sarcopenia). Prolonged extreme fasting can trigger autophagy that exceeds what tissues need for repair, potentially causing cellular self-destruction rather than renewal. In established cancer, autophagy can actually protect tumor cells — one reason why extended fasting is generally not recommended during active cancer treatment. Excessive autophagy from chronic extreme caloric restriction can suppress reproductive function, immune function, and hormone production in men. The goal is optimal autophagy activation through moderate, sustainable protocols — not maximum activation through extreme measures. Most men benefit from 14-24 hour fasting windows, not 5-7 day water fasts.</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More is not always better with autophagy. Sustainable moderate activation beats extreme protocols.</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Stick with 14-24 hour fasting windows. Longer fasts should be occasional, not routine.</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Cell 2019: Excessive autophagy without balance can accelerate muscle loss in older adults.</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29 of 55</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The 20 Questions Answered</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complete autophagy education roadmap</a:t>
            </a:r>
            <a:endParaRPr lang="en-US" sz="1200" dirty="0"/>
          </a:p>
        </p:txBody>
      </p:sp>
      <p:sp>
        <p:nvSpPr>
          <p:cNvPr id="4" name="Shape 2"/>
          <p:cNvSpPr/>
          <p:nvPr/>
        </p:nvSpPr>
        <p:spPr>
          <a:xfrm>
            <a:off x="548640" y="1783080"/>
            <a:ext cx="320040" cy="320040"/>
          </a:xfrm>
          <a:prstGeom prst="ellipse">
            <a:avLst/>
          </a:prstGeom>
          <a:solidFill>
            <a:srgbClr val="1F3864"/>
          </a:solidFill>
          <a:ln w="12700">
            <a:solidFill>
              <a:srgbClr val="1F3864"/>
            </a:solidFill>
            <a:prstDash val="solid"/>
          </a:ln>
        </p:spPr>
      </p:sp>
      <p:sp>
        <p:nvSpPr>
          <p:cNvPr id="5" name="Text 3"/>
          <p:cNvSpPr/>
          <p:nvPr/>
        </p:nvSpPr>
        <p:spPr>
          <a:xfrm>
            <a:off x="548640" y="17830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1</a:t>
            </a:r>
            <a:endParaRPr lang="en-US" sz="1100" dirty="0"/>
          </a:p>
        </p:txBody>
      </p:sp>
      <p:sp>
        <p:nvSpPr>
          <p:cNvPr id="6" name="Text 4"/>
          <p:cNvSpPr/>
          <p:nvPr/>
        </p:nvSpPr>
        <p:spPr>
          <a:xfrm>
            <a:off x="1005840" y="16916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What is autophagy and why does it matter</a:t>
            </a:r>
            <a:endParaRPr lang="en-US" sz="1100" dirty="0"/>
          </a:p>
        </p:txBody>
      </p:sp>
      <p:sp>
        <p:nvSpPr>
          <p:cNvPr id="7" name="Shape 5"/>
          <p:cNvSpPr/>
          <p:nvPr/>
        </p:nvSpPr>
        <p:spPr>
          <a:xfrm>
            <a:off x="6172200" y="1783080"/>
            <a:ext cx="320040" cy="320040"/>
          </a:xfrm>
          <a:prstGeom prst="ellipse">
            <a:avLst/>
          </a:prstGeom>
          <a:solidFill>
            <a:srgbClr val="1F3864"/>
          </a:solidFill>
          <a:ln w="12700">
            <a:solidFill>
              <a:srgbClr val="1F3864"/>
            </a:solidFill>
            <a:prstDash val="solid"/>
          </a:ln>
        </p:spPr>
      </p:sp>
      <p:sp>
        <p:nvSpPr>
          <p:cNvPr id="8" name="Text 6"/>
          <p:cNvSpPr/>
          <p:nvPr/>
        </p:nvSpPr>
        <p:spPr>
          <a:xfrm>
            <a:off x="6172200" y="17830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2</a:t>
            </a:r>
            <a:endParaRPr lang="en-US" sz="1100" dirty="0"/>
          </a:p>
        </p:txBody>
      </p:sp>
      <p:sp>
        <p:nvSpPr>
          <p:cNvPr id="9" name="Text 7"/>
          <p:cNvSpPr/>
          <p:nvPr/>
        </p:nvSpPr>
        <p:spPr>
          <a:xfrm>
            <a:off x="6629400" y="16916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Why autophagy declines after 40</a:t>
            </a:r>
            <a:endParaRPr lang="en-US" sz="1100" dirty="0"/>
          </a:p>
        </p:txBody>
      </p:sp>
      <p:sp>
        <p:nvSpPr>
          <p:cNvPr id="10" name="Shape 8"/>
          <p:cNvSpPr/>
          <p:nvPr/>
        </p:nvSpPr>
        <p:spPr>
          <a:xfrm>
            <a:off x="548640" y="2240280"/>
            <a:ext cx="320040" cy="320040"/>
          </a:xfrm>
          <a:prstGeom prst="ellipse">
            <a:avLst/>
          </a:prstGeom>
          <a:solidFill>
            <a:srgbClr val="1F3864"/>
          </a:solidFill>
          <a:ln w="12700">
            <a:solidFill>
              <a:srgbClr val="1F3864"/>
            </a:solidFill>
            <a:prstDash val="solid"/>
          </a:ln>
        </p:spPr>
      </p:sp>
      <p:sp>
        <p:nvSpPr>
          <p:cNvPr id="11" name="Text 9"/>
          <p:cNvSpPr/>
          <p:nvPr/>
        </p:nvSpPr>
        <p:spPr>
          <a:xfrm>
            <a:off x="548640" y="22402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3</a:t>
            </a:r>
            <a:endParaRPr lang="en-US" sz="1100" dirty="0"/>
          </a:p>
        </p:txBody>
      </p:sp>
      <p:sp>
        <p:nvSpPr>
          <p:cNvPr id="12" name="Text 10"/>
          <p:cNvSpPr/>
          <p:nvPr/>
        </p:nvSpPr>
        <p:spPr>
          <a:xfrm>
            <a:off x="1005840" y="21488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How autophagy repairs cells</a:t>
            </a:r>
            <a:endParaRPr lang="en-US" sz="1100" dirty="0"/>
          </a:p>
        </p:txBody>
      </p:sp>
      <p:sp>
        <p:nvSpPr>
          <p:cNvPr id="13" name="Shape 11"/>
          <p:cNvSpPr/>
          <p:nvPr/>
        </p:nvSpPr>
        <p:spPr>
          <a:xfrm>
            <a:off x="6172200" y="2240280"/>
            <a:ext cx="320040" cy="320040"/>
          </a:xfrm>
          <a:prstGeom prst="ellipse">
            <a:avLst/>
          </a:prstGeom>
          <a:solidFill>
            <a:srgbClr val="1F3864"/>
          </a:solidFill>
          <a:ln w="12700">
            <a:solidFill>
              <a:srgbClr val="1F3864"/>
            </a:solidFill>
            <a:prstDash val="solid"/>
          </a:ln>
        </p:spPr>
      </p:sp>
      <p:sp>
        <p:nvSpPr>
          <p:cNvPr id="14" name="Text 12"/>
          <p:cNvSpPr/>
          <p:nvPr/>
        </p:nvSpPr>
        <p:spPr>
          <a:xfrm>
            <a:off x="6172200" y="22402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4</a:t>
            </a:r>
            <a:endParaRPr lang="en-US" sz="1100" dirty="0"/>
          </a:p>
        </p:txBody>
      </p:sp>
      <p:sp>
        <p:nvSpPr>
          <p:cNvPr id="15" name="Text 13"/>
          <p:cNvSpPr/>
          <p:nvPr/>
        </p:nvSpPr>
        <p:spPr>
          <a:xfrm>
            <a:off x="6629400" y="21488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Autophagy-longevity relationship</a:t>
            </a:r>
            <a:endParaRPr lang="en-US" sz="1100" dirty="0"/>
          </a:p>
        </p:txBody>
      </p:sp>
      <p:sp>
        <p:nvSpPr>
          <p:cNvPr id="16" name="Shape 14"/>
          <p:cNvSpPr/>
          <p:nvPr/>
        </p:nvSpPr>
        <p:spPr>
          <a:xfrm>
            <a:off x="548640" y="2697480"/>
            <a:ext cx="320040" cy="320040"/>
          </a:xfrm>
          <a:prstGeom prst="ellipse">
            <a:avLst/>
          </a:prstGeom>
          <a:solidFill>
            <a:srgbClr val="1F3864"/>
          </a:solidFill>
          <a:ln w="12700">
            <a:solidFill>
              <a:srgbClr val="1F3864"/>
            </a:solidFill>
            <a:prstDash val="solid"/>
          </a:ln>
        </p:spPr>
      </p:sp>
      <p:sp>
        <p:nvSpPr>
          <p:cNvPr id="17" name="Text 15"/>
          <p:cNvSpPr/>
          <p:nvPr/>
        </p:nvSpPr>
        <p:spPr>
          <a:xfrm>
            <a:off x="548640" y="26974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5</a:t>
            </a:r>
            <a:endParaRPr lang="en-US" sz="1100" dirty="0"/>
          </a:p>
        </p:txBody>
      </p:sp>
      <p:sp>
        <p:nvSpPr>
          <p:cNvPr id="18" name="Text 16"/>
          <p:cNvSpPr/>
          <p:nvPr/>
        </p:nvSpPr>
        <p:spPr>
          <a:xfrm>
            <a:off x="1005840" y="26060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How intermittent fasting activates autophagy</a:t>
            </a:r>
            <a:endParaRPr lang="en-US" sz="1100" dirty="0"/>
          </a:p>
        </p:txBody>
      </p:sp>
      <p:sp>
        <p:nvSpPr>
          <p:cNvPr id="19" name="Shape 17"/>
          <p:cNvSpPr/>
          <p:nvPr/>
        </p:nvSpPr>
        <p:spPr>
          <a:xfrm>
            <a:off x="6172200" y="2697480"/>
            <a:ext cx="320040" cy="320040"/>
          </a:xfrm>
          <a:prstGeom prst="ellipse">
            <a:avLst/>
          </a:prstGeom>
          <a:solidFill>
            <a:srgbClr val="1F3864"/>
          </a:solidFill>
          <a:ln w="12700">
            <a:solidFill>
              <a:srgbClr val="1F3864"/>
            </a:solidFill>
            <a:prstDash val="solid"/>
          </a:ln>
        </p:spPr>
      </p:sp>
      <p:sp>
        <p:nvSpPr>
          <p:cNvPr id="20" name="Text 18"/>
          <p:cNvSpPr/>
          <p:nvPr/>
        </p:nvSpPr>
        <p:spPr>
          <a:xfrm>
            <a:off x="6172200" y="26974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6</a:t>
            </a:r>
            <a:endParaRPr lang="en-US" sz="1100" dirty="0"/>
          </a:p>
        </p:txBody>
      </p:sp>
      <p:sp>
        <p:nvSpPr>
          <p:cNvPr id="21" name="Text 19"/>
          <p:cNvSpPr/>
          <p:nvPr/>
        </p:nvSpPr>
        <p:spPr>
          <a:xfrm>
            <a:off x="6629400" y="26060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How long to fast for autophagy</a:t>
            </a:r>
            <a:endParaRPr lang="en-US" sz="1100" dirty="0"/>
          </a:p>
        </p:txBody>
      </p:sp>
      <p:sp>
        <p:nvSpPr>
          <p:cNvPr id="22" name="Shape 20"/>
          <p:cNvSpPr/>
          <p:nvPr/>
        </p:nvSpPr>
        <p:spPr>
          <a:xfrm>
            <a:off x="548640" y="3154680"/>
            <a:ext cx="320040" cy="320040"/>
          </a:xfrm>
          <a:prstGeom prst="ellipse">
            <a:avLst/>
          </a:prstGeom>
          <a:solidFill>
            <a:srgbClr val="1F3864"/>
          </a:solidFill>
          <a:ln w="12700">
            <a:solidFill>
              <a:srgbClr val="1F3864"/>
            </a:solidFill>
            <a:prstDash val="solid"/>
          </a:ln>
        </p:spPr>
      </p:sp>
      <p:sp>
        <p:nvSpPr>
          <p:cNvPr id="23" name="Text 21"/>
          <p:cNvSpPr/>
          <p:nvPr/>
        </p:nvSpPr>
        <p:spPr>
          <a:xfrm>
            <a:off x="548640" y="31546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7</a:t>
            </a:r>
            <a:endParaRPr lang="en-US" sz="1100" dirty="0"/>
          </a:p>
        </p:txBody>
      </p:sp>
      <p:sp>
        <p:nvSpPr>
          <p:cNvPr id="24" name="Text 22"/>
          <p:cNvSpPr/>
          <p:nvPr/>
        </p:nvSpPr>
        <p:spPr>
          <a:xfrm>
            <a:off x="1005840" y="30632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Best fasting methods for autophagy</a:t>
            </a:r>
            <a:endParaRPr lang="en-US" sz="1100" dirty="0"/>
          </a:p>
        </p:txBody>
      </p:sp>
      <p:sp>
        <p:nvSpPr>
          <p:cNvPr id="25" name="Shape 23"/>
          <p:cNvSpPr/>
          <p:nvPr/>
        </p:nvSpPr>
        <p:spPr>
          <a:xfrm>
            <a:off x="6172200" y="3154680"/>
            <a:ext cx="320040" cy="320040"/>
          </a:xfrm>
          <a:prstGeom prst="ellipse">
            <a:avLst/>
          </a:prstGeom>
          <a:solidFill>
            <a:srgbClr val="1F3864"/>
          </a:solidFill>
          <a:ln w="12700">
            <a:solidFill>
              <a:srgbClr val="1F3864"/>
            </a:solidFill>
            <a:prstDash val="solid"/>
          </a:ln>
        </p:spPr>
      </p:sp>
      <p:sp>
        <p:nvSpPr>
          <p:cNvPr id="26" name="Text 24"/>
          <p:cNvSpPr/>
          <p:nvPr/>
        </p:nvSpPr>
        <p:spPr>
          <a:xfrm>
            <a:off x="6172200" y="31546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8</a:t>
            </a:r>
            <a:endParaRPr lang="en-US" sz="1100" dirty="0"/>
          </a:p>
        </p:txBody>
      </p:sp>
      <p:sp>
        <p:nvSpPr>
          <p:cNvPr id="27" name="Text 25"/>
          <p:cNvSpPr/>
          <p:nvPr/>
        </p:nvSpPr>
        <p:spPr>
          <a:xfrm>
            <a:off x="6629400" y="30632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Foods and habits that support autophagy</a:t>
            </a:r>
            <a:endParaRPr lang="en-US" sz="1100" dirty="0"/>
          </a:p>
        </p:txBody>
      </p:sp>
      <p:sp>
        <p:nvSpPr>
          <p:cNvPr id="28" name="Shape 26"/>
          <p:cNvSpPr/>
          <p:nvPr/>
        </p:nvSpPr>
        <p:spPr>
          <a:xfrm>
            <a:off x="548640" y="3611880"/>
            <a:ext cx="320040" cy="320040"/>
          </a:xfrm>
          <a:prstGeom prst="ellipse">
            <a:avLst/>
          </a:prstGeom>
          <a:solidFill>
            <a:srgbClr val="1F3864"/>
          </a:solidFill>
          <a:ln w="12700">
            <a:solidFill>
              <a:srgbClr val="1F3864"/>
            </a:solidFill>
            <a:prstDash val="solid"/>
          </a:ln>
        </p:spPr>
      </p:sp>
      <p:sp>
        <p:nvSpPr>
          <p:cNvPr id="29" name="Text 27"/>
          <p:cNvSpPr/>
          <p:nvPr/>
        </p:nvSpPr>
        <p:spPr>
          <a:xfrm>
            <a:off x="548640" y="36118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9</a:t>
            </a:r>
            <a:endParaRPr lang="en-US" sz="1100" dirty="0"/>
          </a:p>
        </p:txBody>
      </p:sp>
      <p:sp>
        <p:nvSpPr>
          <p:cNvPr id="30" name="Text 28"/>
          <p:cNvSpPr/>
          <p:nvPr/>
        </p:nvSpPr>
        <p:spPr>
          <a:xfrm>
            <a:off x="1005840" y="35204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Habits that inhibit autophagy</a:t>
            </a:r>
            <a:endParaRPr lang="en-US" sz="1100" dirty="0"/>
          </a:p>
        </p:txBody>
      </p:sp>
      <p:sp>
        <p:nvSpPr>
          <p:cNvPr id="31" name="Shape 29"/>
          <p:cNvSpPr/>
          <p:nvPr/>
        </p:nvSpPr>
        <p:spPr>
          <a:xfrm>
            <a:off x="6172200" y="3611880"/>
            <a:ext cx="320040" cy="320040"/>
          </a:xfrm>
          <a:prstGeom prst="ellipse">
            <a:avLst/>
          </a:prstGeom>
          <a:solidFill>
            <a:srgbClr val="1F3864"/>
          </a:solidFill>
          <a:ln w="12700">
            <a:solidFill>
              <a:srgbClr val="1F3864"/>
            </a:solidFill>
            <a:prstDash val="solid"/>
          </a:ln>
        </p:spPr>
      </p:sp>
      <p:sp>
        <p:nvSpPr>
          <p:cNvPr id="32" name="Text 30"/>
          <p:cNvSpPr/>
          <p:nvPr/>
        </p:nvSpPr>
        <p:spPr>
          <a:xfrm>
            <a:off x="6172200" y="36118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10</a:t>
            </a:r>
            <a:endParaRPr lang="en-US" sz="1100" dirty="0"/>
          </a:p>
        </p:txBody>
      </p:sp>
      <p:sp>
        <p:nvSpPr>
          <p:cNvPr id="33" name="Text 31"/>
          <p:cNvSpPr/>
          <p:nvPr/>
        </p:nvSpPr>
        <p:spPr>
          <a:xfrm>
            <a:off x="6629400" y="35204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Proven autophagy health benefits</a:t>
            </a:r>
            <a:endParaRPr lang="en-US" sz="1100" dirty="0"/>
          </a:p>
        </p:txBody>
      </p:sp>
      <p:sp>
        <p:nvSpPr>
          <p:cNvPr id="34" name="Shape 32"/>
          <p:cNvSpPr/>
          <p:nvPr/>
        </p:nvSpPr>
        <p:spPr>
          <a:xfrm>
            <a:off x="548640" y="4069080"/>
            <a:ext cx="320040" cy="320040"/>
          </a:xfrm>
          <a:prstGeom prst="ellipse">
            <a:avLst/>
          </a:prstGeom>
          <a:solidFill>
            <a:srgbClr val="1F3864"/>
          </a:solidFill>
          <a:ln w="12700">
            <a:solidFill>
              <a:srgbClr val="1F3864"/>
            </a:solidFill>
            <a:prstDash val="solid"/>
          </a:ln>
        </p:spPr>
      </p:sp>
      <p:sp>
        <p:nvSpPr>
          <p:cNvPr id="35" name="Text 33"/>
          <p:cNvSpPr/>
          <p:nvPr/>
        </p:nvSpPr>
        <p:spPr>
          <a:xfrm>
            <a:off x="548640" y="40690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11</a:t>
            </a:r>
            <a:endParaRPr lang="en-US" sz="1100" dirty="0"/>
          </a:p>
        </p:txBody>
      </p:sp>
      <p:sp>
        <p:nvSpPr>
          <p:cNvPr id="36" name="Text 34"/>
          <p:cNvSpPr/>
          <p:nvPr/>
        </p:nvSpPr>
        <p:spPr>
          <a:xfrm>
            <a:off x="1005840" y="39776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Autophagy and disease prevention</a:t>
            </a:r>
            <a:endParaRPr lang="en-US" sz="1100" dirty="0"/>
          </a:p>
        </p:txBody>
      </p:sp>
      <p:sp>
        <p:nvSpPr>
          <p:cNvPr id="37" name="Shape 35"/>
          <p:cNvSpPr/>
          <p:nvPr/>
        </p:nvSpPr>
        <p:spPr>
          <a:xfrm>
            <a:off x="6172200" y="4069080"/>
            <a:ext cx="320040" cy="320040"/>
          </a:xfrm>
          <a:prstGeom prst="ellipse">
            <a:avLst/>
          </a:prstGeom>
          <a:solidFill>
            <a:srgbClr val="1F3864"/>
          </a:solidFill>
          <a:ln w="12700">
            <a:solidFill>
              <a:srgbClr val="1F3864"/>
            </a:solidFill>
            <a:prstDash val="solid"/>
          </a:ln>
        </p:spPr>
      </p:sp>
      <p:sp>
        <p:nvSpPr>
          <p:cNvPr id="38" name="Text 36"/>
          <p:cNvSpPr/>
          <p:nvPr/>
        </p:nvSpPr>
        <p:spPr>
          <a:xfrm>
            <a:off x="6172200" y="40690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12</a:t>
            </a:r>
            <a:endParaRPr lang="en-US" sz="1100" dirty="0"/>
          </a:p>
        </p:txBody>
      </p:sp>
      <p:sp>
        <p:nvSpPr>
          <p:cNvPr id="39" name="Text 37"/>
          <p:cNvSpPr/>
          <p:nvPr/>
        </p:nvSpPr>
        <p:spPr>
          <a:xfrm>
            <a:off x="6629400" y="39776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Autophagy for brain and cognition</a:t>
            </a:r>
            <a:endParaRPr lang="en-US" sz="1100" dirty="0"/>
          </a:p>
        </p:txBody>
      </p:sp>
      <p:sp>
        <p:nvSpPr>
          <p:cNvPr id="40" name="Shape 38"/>
          <p:cNvSpPr/>
          <p:nvPr/>
        </p:nvSpPr>
        <p:spPr>
          <a:xfrm>
            <a:off x="548640" y="4526280"/>
            <a:ext cx="320040" cy="320040"/>
          </a:xfrm>
          <a:prstGeom prst="ellipse">
            <a:avLst/>
          </a:prstGeom>
          <a:solidFill>
            <a:srgbClr val="1F3864"/>
          </a:solidFill>
          <a:ln w="12700">
            <a:solidFill>
              <a:srgbClr val="1F3864"/>
            </a:solidFill>
            <a:prstDash val="solid"/>
          </a:ln>
        </p:spPr>
      </p:sp>
      <p:sp>
        <p:nvSpPr>
          <p:cNvPr id="41" name="Text 39"/>
          <p:cNvSpPr/>
          <p:nvPr/>
        </p:nvSpPr>
        <p:spPr>
          <a:xfrm>
            <a:off x="548640" y="45262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13</a:t>
            </a:r>
            <a:endParaRPr lang="en-US" sz="1100" dirty="0"/>
          </a:p>
        </p:txBody>
      </p:sp>
      <p:sp>
        <p:nvSpPr>
          <p:cNvPr id="42" name="Text 40"/>
          <p:cNvSpPr/>
          <p:nvPr/>
        </p:nvSpPr>
        <p:spPr>
          <a:xfrm>
            <a:off x="1005840" y="44348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Autophagy for energy and muscle</a:t>
            </a:r>
            <a:endParaRPr lang="en-US" sz="1100" dirty="0"/>
          </a:p>
        </p:txBody>
      </p:sp>
      <p:sp>
        <p:nvSpPr>
          <p:cNvPr id="43" name="Shape 41"/>
          <p:cNvSpPr/>
          <p:nvPr/>
        </p:nvSpPr>
        <p:spPr>
          <a:xfrm>
            <a:off x="6172200" y="4526280"/>
            <a:ext cx="320040" cy="320040"/>
          </a:xfrm>
          <a:prstGeom prst="ellipse">
            <a:avLst/>
          </a:prstGeom>
          <a:solidFill>
            <a:srgbClr val="1F3864"/>
          </a:solidFill>
          <a:ln w="12700">
            <a:solidFill>
              <a:srgbClr val="1F3864"/>
            </a:solidFill>
            <a:prstDash val="solid"/>
          </a:ln>
        </p:spPr>
      </p:sp>
      <p:sp>
        <p:nvSpPr>
          <p:cNvPr id="44" name="Text 42"/>
          <p:cNvSpPr/>
          <p:nvPr/>
        </p:nvSpPr>
        <p:spPr>
          <a:xfrm>
            <a:off x="6172200" y="45262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14</a:t>
            </a:r>
            <a:endParaRPr lang="en-US" sz="1100" dirty="0"/>
          </a:p>
        </p:txBody>
      </p:sp>
      <p:sp>
        <p:nvSpPr>
          <p:cNvPr id="45" name="Text 43"/>
          <p:cNvSpPr/>
          <p:nvPr/>
        </p:nvSpPr>
        <p:spPr>
          <a:xfrm>
            <a:off x="6629400" y="44348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Exercise and autophagy</a:t>
            </a:r>
            <a:endParaRPr lang="en-US" sz="1100" dirty="0"/>
          </a:p>
        </p:txBody>
      </p:sp>
      <p:sp>
        <p:nvSpPr>
          <p:cNvPr id="46" name="Shape 44"/>
          <p:cNvSpPr/>
          <p:nvPr/>
        </p:nvSpPr>
        <p:spPr>
          <a:xfrm>
            <a:off x="548640" y="4983480"/>
            <a:ext cx="320040" cy="320040"/>
          </a:xfrm>
          <a:prstGeom prst="ellipse">
            <a:avLst/>
          </a:prstGeom>
          <a:solidFill>
            <a:srgbClr val="1F3864"/>
          </a:solidFill>
          <a:ln w="12700">
            <a:solidFill>
              <a:srgbClr val="1F3864"/>
            </a:solidFill>
            <a:prstDash val="solid"/>
          </a:ln>
        </p:spPr>
      </p:sp>
      <p:sp>
        <p:nvSpPr>
          <p:cNvPr id="47" name="Text 45"/>
          <p:cNvSpPr/>
          <p:nvPr/>
        </p:nvSpPr>
        <p:spPr>
          <a:xfrm>
            <a:off x="548640" y="49834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15</a:t>
            </a:r>
            <a:endParaRPr lang="en-US" sz="1100" dirty="0"/>
          </a:p>
        </p:txBody>
      </p:sp>
      <p:sp>
        <p:nvSpPr>
          <p:cNvPr id="48" name="Text 46"/>
          <p:cNvSpPr/>
          <p:nvPr/>
        </p:nvSpPr>
        <p:spPr>
          <a:xfrm>
            <a:off x="1005840" y="48920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Supplements that support autophagy</a:t>
            </a:r>
            <a:endParaRPr lang="en-US" sz="1100" dirty="0"/>
          </a:p>
        </p:txBody>
      </p:sp>
      <p:sp>
        <p:nvSpPr>
          <p:cNvPr id="49" name="Shape 47"/>
          <p:cNvSpPr/>
          <p:nvPr/>
        </p:nvSpPr>
        <p:spPr>
          <a:xfrm>
            <a:off x="6172200" y="4983480"/>
            <a:ext cx="320040" cy="320040"/>
          </a:xfrm>
          <a:prstGeom prst="ellipse">
            <a:avLst/>
          </a:prstGeom>
          <a:solidFill>
            <a:srgbClr val="1F3864"/>
          </a:solidFill>
          <a:ln w="12700">
            <a:solidFill>
              <a:srgbClr val="1F3864"/>
            </a:solidFill>
            <a:prstDash val="solid"/>
          </a:ln>
        </p:spPr>
      </p:sp>
      <p:sp>
        <p:nvSpPr>
          <p:cNvPr id="50" name="Text 48"/>
          <p:cNvSpPr/>
          <p:nvPr/>
        </p:nvSpPr>
        <p:spPr>
          <a:xfrm>
            <a:off x="6172200" y="49834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16</a:t>
            </a:r>
            <a:endParaRPr lang="en-US" sz="1100" dirty="0"/>
          </a:p>
        </p:txBody>
      </p:sp>
      <p:sp>
        <p:nvSpPr>
          <p:cNvPr id="51" name="Text 49"/>
          <p:cNvSpPr/>
          <p:nvPr/>
        </p:nvSpPr>
        <p:spPr>
          <a:xfrm>
            <a:off x="6629400" y="48920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Can there be too much autophagy</a:t>
            </a:r>
            <a:endParaRPr lang="en-US" sz="1100" dirty="0"/>
          </a:p>
        </p:txBody>
      </p:sp>
      <p:sp>
        <p:nvSpPr>
          <p:cNvPr id="52" name="Shape 50"/>
          <p:cNvSpPr/>
          <p:nvPr/>
        </p:nvSpPr>
        <p:spPr>
          <a:xfrm>
            <a:off x="548640" y="5440680"/>
            <a:ext cx="320040" cy="320040"/>
          </a:xfrm>
          <a:prstGeom prst="ellipse">
            <a:avLst/>
          </a:prstGeom>
          <a:solidFill>
            <a:srgbClr val="1F3864"/>
          </a:solidFill>
          <a:ln w="12700">
            <a:solidFill>
              <a:srgbClr val="1F3864"/>
            </a:solidFill>
            <a:prstDash val="solid"/>
          </a:ln>
        </p:spPr>
      </p:sp>
      <p:sp>
        <p:nvSpPr>
          <p:cNvPr id="53" name="Text 51"/>
          <p:cNvSpPr/>
          <p:nvPr/>
        </p:nvSpPr>
        <p:spPr>
          <a:xfrm>
            <a:off x="548640" y="54406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17</a:t>
            </a:r>
            <a:endParaRPr lang="en-US" sz="1100" dirty="0"/>
          </a:p>
        </p:txBody>
      </p:sp>
      <p:sp>
        <p:nvSpPr>
          <p:cNvPr id="54" name="Text 52"/>
          <p:cNvSpPr/>
          <p:nvPr/>
        </p:nvSpPr>
        <p:spPr>
          <a:xfrm>
            <a:off x="1005840" y="53492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Who should avoid extended fasting</a:t>
            </a:r>
            <a:endParaRPr lang="en-US" sz="1100" dirty="0"/>
          </a:p>
        </p:txBody>
      </p:sp>
      <p:sp>
        <p:nvSpPr>
          <p:cNvPr id="55" name="Shape 53"/>
          <p:cNvSpPr/>
          <p:nvPr/>
        </p:nvSpPr>
        <p:spPr>
          <a:xfrm>
            <a:off x="6172200" y="5440680"/>
            <a:ext cx="320040" cy="320040"/>
          </a:xfrm>
          <a:prstGeom prst="ellipse">
            <a:avLst/>
          </a:prstGeom>
          <a:solidFill>
            <a:srgbClr val="1F3864"/>
          </a:solidFill>
          <a:ln w="12700">
            <a:solidFill>
              <a:srgbClr val="1F3864"/>
            </a:solidFill>
            <a:prstDash val="solid"/>
          </a:ln>
        </p:spPr>
      </p:sp>
      <p:sp>
        <p:nvSpPr>
          <p:cNvPr id="56" name="Text 54"/>
          <p:cNvSpPr/>
          <p:nvPr/>
        </p:nvSpPr>
        <p:spPr>
          <a:xfrm>
            <a:off x="6172200" y="54406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18</a:t>
            </a:r>
            <a:endParaRPr lang="en-US" sz="1100" dirty="0"/>
          </a:p>
        </p:txBody>
      </p:sp>
      <p:sp>
        <p:nvSpPr>
          <p:cNvPr id="57" name="Text 55"/>
          <p:cNvSpPr/>
          <p:nvPr/>
        </p:nvSpPr>
        <p:spPr>
          <a:xfrm>
            <a:off x="6629400" y="53492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Building a sustainable autophagy plan</a:t>
            </a:r>
            <a:endParaRPr lang="en-US" sz="1100" dirty="0"/>
          </a:p>
        </p:txBody>
      </p:sp>
      <p:sp>
        <p:nvSpPr>
          <p:cNvPr id="58" name="Shape 56"/>
          <p:cNvSpPr/>
          <p:nvPr/>
        </p:nvSpPr>
        <p:spPr>
          <a:xfrm>
            <a:off x="548640" y="5897880"/>
            <a:ext cx="320040" cy="320040"/>
          </a:xfrm>
          <a:prstGeom prst="ellipse">
            <a:avLst/>
          </a:prstGeom>
          <a:solidFill>
            <a:srgbClr val="1F3864"/>
          </a:solidFill>
          <a:ln w="12700">
            <a:solidFill>
              <a:srgbClr val="1F3864"/>
            </a:solidFill>
            <a:prstDash val="solid"/>
          </a:ln>
        </p:spPr>
      </p:sp>
      <p:sp>
        <p:nvSpPr>
          <p:cNvPr id="59" name="Text 57"/>
          <p:cNvSpPr/>
          <p:nvPr/>
        </p:nvSpPr>
        <p:spPr>
          <a:xfrm>
            <a:off x="548640" y="58978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19</a:t>
            </a:r>
            <a:endParaRPr lang="en-US" sz="1100" dirty="0"/>
          </a:p>
        </p:txBody>
      </p:sp>
      <p:sp>
        <p:nvSpPr>
          <p:cNvPr id="60" name="Text 58"/>
          <p:cNvSpPr/>
          <p:nvPr/>
        </p:nvSpPr>
        <p:spPr>
          <a:xfrm>
            <a:off x="1005840" y="58064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Daily habits to maximize autophagy</a:t>
            </a:r>
            <a:endParaRPr lang="en-US" sz="1100" dirty="0"/>
          </a:p>
        </p:txBody>
      </p:sp>
      <p:sp>
        <p:nvSpPr>
          <p:cNvPr id="61" name="Shape 59"/>
          <p:cNvSpPr/>
          <p:nvPr/>
        </p:nvSpPr>
        <p:spPr>
          <a:xfrm>
            <a:off x="6172200" y="5897880"/>
            <a:ext cx="320040" cy="320040"/>
          </a:xfrm>
          <a:prstGeom prst="ellipse">
            <a:avLst/>
          </a:prstGeom>
          <a:solidFill>
            <a:srgbClr val="1F3864"/>
          </a:solidFill>
          <a:ln w="12700">
            <a:solidFill>
              <a:srgbClr val="1F3864"/>
            </a:solidFill>
            <a:prstDash val="solid"/>
          </a:ln>
        </p:spPr>
      </p:sp>
      <p:sp>
        <p:nvSpPr>
          <p:cNvPr id="62" name="Text 60"/>
          <p:cNvSpPr/>
          <p:nvPr/>
        </p:nvSpPr>
        <p:spPr>
          <a:xfrm>
            <a:off x="6172200" y="5897880"/>
            <a:ext cx="320040" cy="320040"/>
          </a:xfrm>
          <a:prstGeom prst="rect">
            <a:avLst/>
          </a:prstGeom>
          <a:noFill/>
          <a:ln/>
        </p:spPr>
        <p:txBody>
          <a:bodyPr wrap="square" rtlCol="0" anchor="ctr"/>
          <a:lstStyle/>
          <a:p>
            <a:pPr algn="ctr" indent="0" marL="0">
              <a:buNone/>
            </a:pPr>
            <a:r>
              <a:rPr lang="en-US" sz="1100" b="1" dirty="0">
                <a:solidFill>
                  <a:srgbClr val="C9A227"/>
                </a:solidFill>
                <a:latin typeface="Cambria" pitchFamily="34" charset="0"/>
                <a:ea typeface="Cambria" pitchFamily="34" charset="-122"/>
                <a:cs typeface="Cambria" pitchFamily="34" charset="-120"/>
              </a:rPr>
              <a:t>20</a:t>
            </a:r>
            <a:endParaRPr lang="en-US" sz="1100" dirty="0"/>
          </a:p>
        </p:txBody>
      </p:sp>
      <p:sp>
        <p:nvSpPr>
          <p:cNvPr id="63" name="Text 61"/>
          <p:cNvSpPr/>
          <p:nvPr/>
        </p:nvSpPr>
        <p:spPr>
          <a:xfrm>
            <a:off x="6629400" y="5806440"/>
            <a:ext cx="5029200" cy="41148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The most important takeaways</a:t>
            </a:r>
            <a:endParaRPr lang="en-US" sz="1100" dirty="0"/>
          </a:p>
        </p:txBody>
      </p:sp>
      <p:sp>
        <p:nvSpPr>
          <p:cNvPr id="64" name="Text 62"/>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3 of 55</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Q17: Who Should Avoid Extended Fasting or Consult a Doctor First?</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specific populations requiring medical guidance</a:t>
            </a:r>
            <a:endParaRPr lang="en-US" sz="1200" dirty="0"/>
          </a:p>
        </p:txBody>
      </p:sp>
      <p:sp>
        <p:nvSpPr>
          <p:cNvPr id="4" name="Shape 2"/>
          <p:cNvSpPr/>
          <p:nvPr/>
        </p:nvSpPr>
        <p:spPr>
          <a:xfrm>
            <a:off x="640080" y="1755648"/>
            <a:ext cx="201168" cy="201168"/>
          </a:xfrm>
          <a:prstGeom prst="ellipse">
            <a:avLst/>
          </a:prstGeom>
          <a:solidFill>
            <a:srgbClr val="C9A227"/>
          </a:solidFill>
          <a:ln w="12700">
            <a:solidFill>
              <a:srgbClr val="C9A227"/>
            </a:solidFill>
            <a:prstDash val="solid"/>
          </a:ln>
        </p:spPr>
      </p:sp>
      <p:sp>
        <p:nvSpPr>
          <p:cNvPr id="5" name="Text 3"/>
          <p:cNvSpPr/>
          <p:nvPr/>
        </p:nvSpPr>
        <p:spPr>
          <a:xfrm>
            <a:off x="960120" y="1645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Men with diabetes on insulin or medications affecting blood sugar</a:t>
            </a:r>
            <a:endParaRPr lang="en-US" sz="1200" dirty="0"/>
          </a:p>
        </p:txBody>
      </p:sp>
      <p:sp>
        <p:nvSpPr>
          <p:cNvPr id="6" name="Shape 4"/>
          <p:cNvSpPr/>
          <p:nvPr/>
        </p:nvSpPr>
        <p:spPr>
          <a:xfrm>
            <a:off x="640080" y="2212848"/>
            <a:ext cx="201168" cy="201168"/>
          </a:xfrm>
          <a:prstGeom prst="ellipse">
            <a:avLst/>
          </a:prstGeom>
          <a:solidFill>
            <a:srgbClr val="C9A227"/>
          </a:solidFill>
          <a:ln w="12700">
            <a:solidFill>
              <a:srgbClr val="C9A227"/>
            </a:solidFill>
            <a:prstDash val="solid"/>
          </a:ln>
        </p:spPr>
      </p:sp>
      <p:sp>
        <p:nvSpPr>
          <p:cNvPr id="7" name="Text 5"/>
          <p:cNvSpPr/>
          <p:nvPr/>
        </p:nvSpPr>
        <p:spPr>
          <a:xfrm>
            <a:off x="960120" y="2103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Men with active eating disorders or eating disorder history</a:t>
            </a:r>
            <a:endParaRPr lang="en-US" sz="1200" dirty="0"/>
          </a:p>
        </p:txBody>
      </p:sp>
      <p:sp>
        <p:nvSpPr>
          <p:cNvPr id="8" name="Shape 6"/>
          <p:cNvSpPr/>
          <p:nvPr/>
        </p:nvSpPr>
        <p:spPr>
          <a:xfrm>
            <a:off x="640080" y="2670048"/>
            <a:ext cx="201168" cy="201168"/>
          </a:xfrm>
          <a:prstGeom prst="ellipse">
            <a:avLst/>
          </a:prstGeom>
          <a:solidFill>
            <a:srgbClr val="C9A227"/>
          </a:solidFill>
          <a:ln w="12700">
            <a:solidFill>
              <a:srgbClr val="C9A227"/>
            </a:solidFill>
            <a:prstDash val="solid"/>
          </a:ln>
        </p:spPr>
      </p:sp>
      <p:sp>
        <p:nvSpPr>
          <p:cNvPr id="9" name="Text 7"/>
          <p:cNvSpPr/>
          <p:nvPr/>
        </p:nvSpPr>
        <p:spPr>
          <a:xfrm>
            <a:off x="960120" y="2560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Men on medications requiring food (many blood pressure, thyroid, seizure meds)</a:t>
            </a:r>
            <a:endParaRPr lang="en-US" sz="1200" dirty="0"/>
          </a:p>
        </p:txBody>
      </p:sp>
      <p:sp>
        <p:nvSpPr>
          <p:cNvPr id="10" name="Shape 8"/>
          <p:cNvSpPr/>
          <p:nvPr/>
        </p:nvSpPr>
        <p:spPr>
          <a:xfrm>
            <a:off x="640080" y="3127248"/>
            <a:ext cx="201168" cy="201168"/>
          </a:xfrm>
          <a:prstGeom prst="ellipse">
            <a:avLst/>
          </a:prstGeom>
          <a:solidFill>
            <a:srgbClr val="C9A227"/>
          </a:solidFill>
          <a:ln w="12700">
            <a:solidFill>
              <a:srgbClr val="C9A227"/>
            </a:solidFill>
            <a:prstDash val="solid"/>
          </a:ln>
        </p:spPr>
      </p:sp>
      <p:sp>
        <p:nvSpPr>
          <p:cNvPr id="11" name="Text 9"/>
          <p:cNvSpPr/>
          <p:nvPr/>
        </p:nvSpPr>
        <p:spPr>
          <a:xfrm>
            <a:off x="960120" y="3017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Men with active cancer or undergoing cancer treatment</a:t>
            </a:r>
            <a:endParaRPr lang="en-US" sz="1200" dirty="0"/>
          </a:p>
        </p:txBody>
      </p:sp>
      <p:sp>
        <p:nvSpPr>
          <p:cNvPr id="12" name="Shape 10"/>
          <p:cNvSpPr/>
          <p:nvPr/>
        </p:nvSpPr>
        <p:spPr>
          <a:xfrm>
            <a:off x="640080" y="3584448"/>
            <a:ext cx="201168" cy="201168"/>
          </a:xfrm>
          <a:prstGeom prst="ellipse">
            <a:avLst/>
          </a:prstGeom>
          <a:solidFill>
            <a:srgbClr val="C9A227"/>
          </a:solidFill>
          <a:ln w="12700">
            <a:solidFill>
              <a:srgbClr val="C9A227"/>
            </a:solidFill>
            <a:prstDash val="solid"/>
          </a:ln>
        </p:spPr>
      </p:sp>
      <p:sp>
        <p:nvSpPr>
          <p:cNvPr id="13" name="Text 11"/>
          <p:cNvSpPr/>
          <p:nvPr/>
        </p:nvSpPr>
        <p:spPr>
          <a:xfrm>
            <a:off x="960120" y="3474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Men significantly underweight or with body fat under 10%</a:t>
            </a:r>
            <a:endParaRPr lang="en-US" sz="1200" dirty="0"/>
          </a:p>
        </p:txBody>
      </p:sp>
      <p:sp>
        <p:nvSpPr>
          <p:cNvPr id="14" name="Shape 12"/>
          <p:cNvSpPr/>
          <p:nvPr/>
        </p:nvSpPr>
        <p:spPr>
          <a:xfrm>
            <a:off x="640080" y="4041648"/>
            <a:ext cx="201168" cy="201168"/>
          </a:xfrm>
          <a:prstGeom prst="ellipse">
            <a:avLst/>
          </a:prstGeom>
          <a:solidFill>
            <a:srgbClr val="C9A227"/>
          </a:solidFill>
          <a:ln w="12700">
            <a:solidFill>
              <a:srgbClr val="C9A227"/>
            </a:solidFill>
            <a:prstDash val="solid"/>
          </a:ln>
        </p:spPr>
      </p:sp>
      <p:sp>
        <p:nvSpPr>
          <p:cNvPr id="15" name="Text 13"/>
          <p:cNvSpPr/>
          <p:nvPr/>
        </p:nvSpPr>
        <p:spPr>
          <a:xfrm>
            <a:off x="960120" y="3931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Men with adrenal insufficiency or severe cortisol dysfunction</a:t>
            </a:r>
            <a:endParaRPr lang="en-US" sz="1200" dirty="0"/>
          </a:p>
        </p:txBody>
      </p:sp>
      <p:sp>
        <p:nvSpPr>
          <p:cNvPr id="16" name="Shape 14"/>
          <p:cNvSpPr/>
          <p:nvPr/>
        </p:nvSpPr>
        <p:spPr>
          <a:xfrm>
            <a:off x="640080" y="4498848"/>
            <a:ext cx="201168" cy="201168"/>
          </a:xfrm>
          <a:prstGeom prst="ellipse">
            <a:avLst/>
          </a:prstGeom>
          <a:solidFill>
            <a:srgbClr val="C9A227"/>
          </a:solidFill>
          <a:ln w="12700">
            <a:solidFill>
              <a:srgbClr val="C9A227"/>
            </a:solidFill>
            <a:prstDash val="solid"/>
          </a:ln>
        </p:spPr>
      </p:sp>
      <p:sp>
        <p:nvSpPr>
          <p:cNvPr id="17" name="Text 15"/>
          <p:cNvSpPr/>
          <p:nvPr/>
        </p:nvSpPr>
        <p:spPr>
          <a:xfrm>
            <a:off x="960120" y="4389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Men with chronic kidney disease (protein and hydration concerns)</a:t>
            </a:r>
            <a:endParaRPr lang="en-US" sz="1200" dirty="0"/>
          </a:p>
        </p:txBody>
      </p:sp>
      <p:sp>
        <p:nvSpPr>
          <p:cNvPr id="18" name="Shape 16"/>
          <p:cNvSpPr/>
          <p:nvPr/>
        </p:nvSpPr>
        <p:spPr>
          <a:xfrm>
            <a:off x="640080" y="4956048"/>
            <a:ext cx="201168" cy="201168"/>
          </a:xfrm>
          <a:prstGeom prst="ellipse">
            <a:avLst/>
          </a:prstGeom>
          <a:solidFill>
            <a:srgbClr val="C9A227"/>
          </a:solidFill>
          <a:ln w="12700">
            <a:solidFill>
              <a:srgbClr val="C9A227"/>
            </a:solidFill>
            <a:prstDash val="solid"/>
          </a:ln>
        </p:spPr>
      </p:sp>
      <p:sp>
        <p:nvSpPr>
          <p:cNvPr id="19" name="Text 17"/>
          <p:cNvSpPr/>
          <p:nvPr/>
        </p:nvSpPr>
        <p:spPr>
          <a:xfrm>
            <a:off x="960120" y="4846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Men with severe cardiovascular disease without medical clearance</a:t>
            </a:r>
            <a:endParaRPr lang="en-US" sz="1200" dirty="0"/>
          </a:p>
        </p:txBody>
      </p:sp>
      <p:sp>
        <p:nvSpPr>
          <p:cNvPr id="20" name="Shape 18"/>
          <p:cNvSpPr/>
          <p:nvPr/>
        </p:nvSpPr>
        <p:spPr>
          <a:xfrm>
            <a:off x="640080" y="5413248"/>
            <a:ext cx="201168" cy="201168"/>
          </a:xfrm>
          <a:prstGeom prst="ellipse">
            <a:avLst/>
          </a:prstGeom>
          <a:solidFill>
            <a:srgbClr val="C9A227"/>
          </a:solidFill>
          <a:ln w="12700">
            <a:solidFill>
              <a:srgbClr val="C9A227"/>
            </a:solidFill>
            <a:prstDash val="solid"/>
          </a:ln>
        </p:spPr>
      </p:sp>
      <p:sp>
        <p:nvSpPr>
          <p:cNvPr id="21" name="Text 19"/>
          <p:cNvSpPr/>
          <p:nvPr/>
        </p:nvSpPr>
        <p:spPr>
          <a:xfrm>
            <a:off x="960120" y="5303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Men experiencing significant chronic stress or burnout</a:t>
            </a:r>
            <a:endParaRPr lang="en-US" sz="1200" dirty="0"/>
          </a:p>
        </p:txBody>
      </p:sp>
      <p:sp>
        <p:nvSpPr>
          <p:cNvPr id="22" name="Shape 20"/>
          <p:cNvSpPr/>
          <p:nvPr/>
        </p:nvSpPr>
        <p:spPr>
          <a:xfrm>
            <a:off x="640080" y="5870448"/>
            <a:ext cx="201168" cy="201168"/>
          </a:xfrm>
          <a:prstGeom prst="ellipse">
            <a:avLst/>
          </a:prstGeom>
          <a:solidFill>
            <a:srgbClr val="C9A227"/>
          </a:solidFill>
          <a:ln w="12700">
            <a:solidFill>
              <a:srgbClr val="C9A227"/>
            </a:solidFill>
            <a:prstDash val="solid"/>
          </a:ln>
        </p:spPr>
      </p:sp>
      <p:sp>
        <p:nvSpPr>
          <p:cNvPr id="23" name="Text 21"/>
          <p:cNvSpPr/>
          <p:nvPr/>
        </p:nvSpPr>
        <p:spPr>
          <a:xfrm>
            <a:off x="960120" y="5760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Men over 65 without prior fasting experience or medical guidance</a:t>
            </a:r>
            <a:endParaRPr lang="en-US" sz="1200" dirty="0"/>
          </a:p>
        </p:txBody>
      </p:sp>
      <p:sp>
        <p:nvSpPr>
          <p:cNvPr id="24" name="Shape 22"/>
          <p:cNvSpPr/>
          <p:nvPr/>
        </p:nvSpPr>
        <p:spPr>
          <a:xfrm>
            <a:off x="640080" y="6327648"/>
            <a:ext cx="201168" cy="201168"/>
          </a:xfrm>
          <a:prstGeom prst="ellipse">
            <a:avLst/>
          </a:prstGeom>
          <a:solidFill>
            <a:srgbClr val="C9A227"/>
          </a:solidFill>
          <a:ln w="12700">
            <a:solidFill>
              <a:srgbClr val="C9A227"/>
            </a:solidFill>
            <a:prstDash val="solid"/>
          </a:ln>
        </p:spPr>
      </p:sp>
      <p:sp>
        <p:nvSpPr>
          <p:cNvPr id="25" name="Text 23"/>
          <p:cNvSpPr/>
          <p:nvPr/>
        </p:nvSpPr>
        <p:spPr>
          <a:xfrm>
            <a:off x="960120" y="6217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Men with gallbladder disease or history of gallstones</a:t>
            </a:r>
            <a:endParaRPr lang="en-US" sz="1200" dirty="0"/>
          </a:p>
        </p:txBody>
      </p:sp>
      <p:sp>
        <p:nvSpPr>
          <p:cNvPr id="26" name="Shape 24"/>
          <p:cNvSpPr/>
          <p:nvPr/>
        </p:nvSpPr>
        <p:spPr>
          <a:xfrm>
            <a:off x="640080" y="6784848"/>
            <a:ext cx="201168" cy="201168"/>
          </a:xfrm>
          <a:prstGeom prst="ellipse">
            <a:avLst/>
          </a:prstGeom>
          <a:solidFill>
            <a:srgbClr val="C9A227"/>
          </a:solidFill>
          <a:ln w="12700">
            <a:solidFill>
              <a:srgbClr val="C9A227"/>
            </a:solidFill>
            <a:prstDash val="solid"/>
          </a:ln>
        </p:spPr>
      </p:sp>
      <p:sp>
        <p:nvSpPr>
          <p:cNvPr id="27" name="Text 25"/>
          <p:cNvSpPr/>
          <p:nvPr/>
        </p:nvSpPr>
        <p:spPr>
          <a:xfrm>
            <a:off x="960120" y="6675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Anyone with symptoms of dizziness, fainting, or extreme fatigue during fasting</a:t>
            </a:r>
            <a:endParaRPr lang="en-US" sz="1200" dirty="0"/>
          </a:p>
        </p:txBody>
      </p:sp>
      <p:sp>
        <p:nvSpPr>
          <p:cNvPr id="28" name="Shape 26"/>
          <p:cNvSpPr/>
          <p:nvPr/>
        </p:nvSpPr>
        <p:spPr>
          <a:xfrm>
            <a:off x="548640" y="7315200"/>
            <a:ext cx="11064240" cy="731520"/>
          </a:xfrm>
          <a:prstGeom prst="rect">
            <a:avLst/>
          </a:prstGeom>
          <a:solidFill>
            <a:srgbClr val="F7F5F0"/>
          </a:solidFill>
          <a:ln w="12700">
            <a:solidFill>
              <a:srgbClr val="C9A227"/>
            </a:solidFill>
            <a:prstDash val="solid"/>
          </a:ln>
        </p:spPr>
      </p:sp>
      <p:sp>
        <p:nvSpPr>
          <p:cNvPr id="29" name="Text 27"/>
          <p:cNvSpPr/>
          <p:nvPr/>
        </p:nvSpPr>
        <p:spPr>
          <a:xfrm>
            <a:off x="914400" y="7406640"/>
            <a:ext cx="10332720" cy="594360"/>
          </a:xfrm>
          <a:prstGeom prst="rect">
            <a:avLst/>
          </a:prstGeom>
          <a:noFill/>
          <a:ln/>
        </p:spPr>
        <p:txBody>
          <a:bodyPr wrap="square" rtlCol="0" anchor="ctr"/>
          <a:lstStyle/>
          <a:p>
            <a:pPr indent="0" marL="0">
              <a:buNone/>
            </a:pPr>
            <a:r>
              <a:rPr lang="en-US" sz="1300" b="1" i="1" dirty="0">
                <a:solidFill>
                  <a:srgbClr val="1F3864"/>
                </a:solidFill>
                <a:latin typeface="Cambria" pitchFamily="34" charset="0"/>
                <a:ea typeface="Cambria" pitchFamily="34" charset="-122"/>
                <a:cs typeface="Cambria" pitchFamily="34" charset="-120"/>
              </a:rPr>
              <a:t>Work with a qualified physician before extended fasting if you fit any of these categories.</a:t>
            </a:r>
            <a:endParaRPr lang="en-US" sz="1300" dirty="0"/>
          </a:p>
        </p:txBody>
      </p:sp>
      <p:sp>
        <p:nvSpPr>
          <p:cNvPr id="30" name="Text 28"/>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30 of 55</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731520" y="2194560"/>
            <a:ext cx="10698480" cy="457200"/>
          </a:xfrm>
          <a:prstGeom prst="rect">
            <a:avLst/>
          </a:prstGeom>
          <a:noFill/>
          <a:ln/>
        </p:spPr>
        <p:txBody>
          <a:bodyPr wrap="square" rtlCol="0" anchor="ctr"/>
          <a:lstStyle/>
          <a:p>
            <a:pPr algn="l" indent="0" marL="0">
              <a:buNone/>
            </a:pPr>
            <a:r>
              <a:rPr lang="en-US" sz="1400" b="1" spc="600" kern="0" dirty="0">
                <a:solidFill>
                  <a:srgbClr val="C9A227"/>
                </a:solidFill>
                <a:latin typeface="Calibri" pitchFamily="34" charset="0"/>
                <a:ea typeface="Calibri" pitchFamily="34" charset="-122"/>
                <a:cs typeface="Calibri" pitchFamily="34" charset="-120"/>
              </a:rPr>
              <a:t>SECTION 07</a:t>
            </a:r>
            <a:endParaRPr lang="en-US" sz="1400" dirty="0"/>
          </a:p>
        </p:txBody>
      </p:sp>
      <p:sp>
        <p:nvSpPr>
          <p:cNvPr id="5" name="Text 3"/>
          <p:cNvSpPr/>
          <p:nvPr/>
        </p:nvSpPr>
        <p:spPr>
          <a:xfrm>
            <a:off x="731520" y="2697480"/>
            <a:ext cx="10698480" cy="1463040"/>
          </a:xfrm>
          <a:prstGeom prst="rect">
            <a:avLst/>
          </a:prstGeom>
          <a:noFill/>
          <a:ln/>
        </p:spPr>
        <p:txBody>
          <a:bodyPr wrap="square"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Practical Application for Men Over 40</a:t>
            </a:r>
            <a:endParaRPr lang="en-US" sz="3000" dirty="0"/>
          </a:p>
        </p:txBody>
      </p:sp>
      <p:sp>
        <p:nvSpPr>
          <p:cNvPr id="6" name="Text 4"/>
          <p:cNvSpPr/>
          <p:nvPr/>
        </p:nvSpPr>
        <p:spPr>
          <a:xfrm>
            <a:off x="731520" y="4297680"/>
            <a:ext cx="10698480" cy="731520"/>
          </a:xfrm>
          <a:prstGeom prst="rect">
            <a:avLst/>
          </a:prstGeom>
          <a:noFill/>
          <a:ln/>
        </p:spPr>
        <p:txBody>
          <a:bodyPr wrap="square" rtlCol="0" anchor="ctr"/>
          <a:lstStyle/>
          <a:p>
            <a:pPr algn="l" indent="0" marL="0">
              <a:buNone/>
            </a:pPr>
            <a:r>
              <a:rPr lang="en-US" sz="1400" i="1" dirty="0">
                <a:solidFill>
                  <a:srgbClr val="E8D688"/>
                </a:solidFill>
                <a:latin typeface="Calibri" pitchFamily="34" charset="0"/>
                <a:ea typeface="Calibri" pitchFamily="34" charset="-122"/>
                <a:cs typeface="Calibri" pitchFamily="34" charset="-120"/>
              </a:rPr>
              <a:t>Questions 18-19: Building sustainable autophagy into your life</a:t>
            </a:r>
            <a:endParaRPr lang="en-US" sz="1400" dirty="0"/>
          </a:p>
        </p:txBody>
      </p:sp>
      <p:sp>
        <p:nvSpPr>
          <p:cNvPr id="7" name="Text 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31 of 55</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Q18</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How Can Men Over 40 Incorporate Autophagy Into a Sustainable Longevity Plan?</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specific integrated framework for lasting results</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Building sustainable autophagy activation into a men's longevity plan requires integration rather than extreme measures. Start with daily 14-16 hour time-restricted eating (skip breakfast or eat dinner earlier). Add 2-3 fasted morning workouts weekly, combining strength training and Zone 2 cardio. Include autophagy-supporting foods daily: morning coffee or green tea, curcumin, spermidine sources. Progress to occasional 20-24 hour fasts monthly. Combine with quality sleep (7-9 hours nightly) which supports autophagy independently. Add hormetic stressors: sauna 2-4x weekly and cold exposure. Track energy, sleep quality, and body composition to calibrate. This integrated approach produces sustainable autophagy activation without the risks of extreme protocols.</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Integration produces sustainable results. Extreme protocols produce short-term wins followed by rebound.</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Build the framework across 12 weeks — one habit added every 2 weeks — for sustainable change.</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Cell Metabolism research: sustained moderate fasting produces better long-term outcomes than extreme protocols.</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32 of 55</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Q19: What Daily Habits Can Help Maximize Autophagy for Lifelong Health?</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specific practices to embed into every day</a:t>
            </a:r>
            <a:endParaRPr lang="en-US" sz="1200" dirty="0"/>
          </a:p>
        </p:txBody>
      </p:sp>
      <p:sp>
        <p:nvSpPr>
          <p:cNvPr id="4" name="Shape 2"/>
          <p:cNvSpPr/>
          <p:nvPr/>
        </p:nvSpPr>
        <p:spPr>
          <a:xfrm>
            <a:off x="640080" y="1755648"/>
            <a:ext cx="201168" cy="201168"/>
          </a:xfrm>
          <a:prstGeom prst="ellipse">
            <a:avLst/>
          </a:prstGeom>
          <a:solidFill>
            <a:srgbClr val="C9A227"/>
          </a:solidFill>
          <a:ln w="12700">
            <a:solidFill>
              <a:srgbClr val="C9A227"/>
            </a:solidFill>
            <a:prstDash val="solid"/>
          </a:ln>
        </p:spPr>
      </p:sp>
      <p:sp>
        <p:nvSpPr>
          <p:cNvPr id="5" name="Text 3"/>
          <p:cNvSpPr/>
          <p:nvPr/>
        </p:nvSpPr>
        <p:spPr>
          <a:xfrm>
            <a:off x="960120" y="1645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Compress eating window to 8-10 hours daily (14-16 hour fast)</a:t>
            </a:r>
            <a:endParaRPr lang="en-US" sz="1200" dirty="0"/>
          </a:p>
        </p:txBody>
      </p:sp>
      <p:sp>
        <p:nvSpPr>
          <p:cNvPr id="6" name="Shape 4"/>
          <p:cNvSpPr/>
          <p:nvPr/>
        </p:nvSpPr>
        <p:spPr>
          <a:xfrm>
            <a:off x="640080" y="2212848"/>
            <a:ext cx="201168" cy="201168"/>
          </a:xfrm>
          <a:prstGeom prst="ellipse">
            <a:avLst/>
          </a:prstGeom>
          <a:solidFill>
            <a:srgbClr val="C9A227"/>
          </a:solidFill>
          <a:ln w="12700">
            <a:solidFill>
              <a:srgbClr val="C9A227"/>
            </a:solidFill>
            <a:prstDash val="solid"/>
          </a:ln>
        </p:spPr>
      </p:sp>
      <p:sp>
        <p:nvSpPr>
          <p:cNvPr id="7" name="Text 5"/>
          <p:cNvSpPr/>
          <p:nvPr/>
        </p:nvSpPr>
        <p:spPr>
          <a:xfrm>
            <a:off x="960120" y="2103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Consume morning coffee or green tea during fasting window</a:t>
            </a:r>
            <a:endParaRPr lang="en-US" sz="1200" dirty="0"/>
          </a:p>
        </p:txBody>
      </p:sp>
      <p:sp>
        <p:nvSpPr>
          <p:cNvPr id="8" name="Shape 6"/>
          <p:cNvSpPr/>
          <p:nvPr/>
        </p:nvSpPr>
        <p:spPr>
          <a:xfrm>
            <a:off x="640080" y="2670048"/>
            <a:ext cx="201168" cy="201168"/>
          </a:xfrm>
          <a:prstGeom prst="ellipse">
            <a:avLst/>
          </a:prstGeom>
          <a:solidFill>
            <a:srgbClr val="C9A227"/>
          </a:solidFill>
          <a:ln w="12700">
            <a:solidFill>
              <a:srgbClr val="C9A227"/>
            </a:solidFill>
            <a:prstDash val="solid"/>
          </a:ln>
        </p:spPr>
      </p:sp>
      <p:sp>
        <p:nvSpPr>
          <p:cNvPr id="9" name="Text 7"/>
          <p:cNvSpPr/>
          <p:nvPr/>
        </p:nvSpPr>
        <p:spPr>
          <a:xfrm>
            <a:off x="960120" y="2560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Train 3-4 times weekly, ideally 2-3 sessions fasted</a:t>
            </a:r>
            <a:endParaRPr lang="en-US" sz="1200" dirty="0"/>
          </a:p>
        </p:txBody>
      </p:sp>
      <p:sp>
        <p:nvSpPr>
          <p:cNvPr id="10" name="Shape 8"/>
          <p:cNvSpPr/>
          <p:nvPr/>
        </p:nvSpPr>
        <p:spPr>
          <a:xfrm>
            <a:off x="640080" y="3127248"/>
            <a:ext cx="201168" cy="201168"/>
          </a:xfrm>
          <a:prstGeom prst="ellipse">
            <a:avLst/>
          </a:prstGeom>
          <a:solidFill>
            <a:srgbClr val="C9A227"/>
          </a:solidFill>
          <a:ln w="12700">
            <a:solidFill>
              <a:srgbClr val="C9A227"/>
            </a:solidFill>
            <a:prstDash val="solid"/>
          </a:ln>
        </p:spPr>
      </p:sp>
      <p:sp>
        <p:nvSpPr>
          <p:cNvPr id="11" name="Text 9"/>
          <p:cNvSpPr/>
          <p:nvPr/>
        </p:nvSpPr>
        <p:spPr>
          <a:xfrm>
            <a:off x="960120" y="3017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Include spermidine-rich foods 3-4x weekly (wheat germ, natto, aged cheese)</a:t>
            </a:r>
            <a:endParaRPr lang="en-US" sz="1200" dirty="0"/>
          </a:p>
        </p:txBody>
      </p:sp>
      <p:sp>
        <p:nvSpPr>
          <p:cNvPr id="12" name="Shape 10"/>
          <p:cNvSpPr/>
          <p:nvPr/>
        </p:nvSpPr>
        <p:spPr>
          <a:xfrm>
            <a:off x="640080" y="3584448"/>
            <a:ext cx="201168" cy="201168"/>
          </a:xfrm>
          <a:prstGeom prst="ellipse">
            <a:avLst/>
          </a:prstGeom>
          <a:solidFill>
            <a:srgbClr val="C9A227"/>
          </a:solidFill>
          <a:ln w="12700">
            <a:solidFill>
              <a:srgbClr val="C9A227"/>
            </a:solidFill>
            <a:prstDash val="solid"/>
          </a:ln>
        </p:spPr>
      </p:sp>
      <p:sp>
        <p:nvSpPr>
          <p:cNvPr id="13" name="Text 11"/>
          <p:cNvSpPr/>
          <p:nvPr/>
        </p:nvSpPr>
        <p:spPr>
          <a:xfrm>
            <a:off x="960120" y="3474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Add curcumin/turmeric to at least one meal daily</a:t>
            </a:r>
            <a:endParaRPr lang="en-US" sz="1200" dirty="0"/>
          </a:p>
        </p:txBody>
      </p:sp>
      <p:sp>
        <p:nvSpPr>
          <p:cNvPr id="14" name="Shape 12"/>
          <p:cNvSpPr/>
          <p:nvPr/>
        </p:nvSpPr>
        <p:spPr>
          <a:xfrm>
            <a:off x="640080" y="4041648"/>
            <a:ext cx="201168" cy="201168"/>
          </a:xfrm>
          <a:prstGeom prst="ellipse">
            <a:avLst/>
          </a:prstGeom>
          <a:solidFill>
            <a:srgbClr val="C9A227"/>
          </a:solidFill>
          <a:ln w="12700">
            <a:solidFill>
              <a:srgbClr val="C9A227"/>
            </a:solidFill>
            <a:prstDash val="solid"/>
          </a:ln>
        </p:spPr>
      </p:sp>
      <p:sp>
        <p:nvSpPr>
          <p:cNvPr id="15" name="Text 13"/>
          <p:cNvSpPr/>
          <p:nvPr/>
        </p:nvSpPr>
        <p:spPr>
          <a:xfrm>
            <a:off x="960120" y="3931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Sleep 7-9 hours consistently (autophagy peaks during sleep)</a:t>
            </a:r>
            <a:endParaRPr lang="en-US" sz="1200" dirty="0"/>
          </a:p>
        </p:txBody>
      </p:sp>
      <p:sp>
        <p:nvSpPr>
          <p:cNvPr id="16" name="Shape 14"/>
          <p:cNvSpPr/>
          <p:nvPr/>
        </p:nvSpPr>
        <p:spPr>
          <a:xfrm>
            <a:off x="640080" y="4498848"/>
            <a:ext cx="201168" cy="201168"/>
          </a:xfrm>
          <a:prstGeom prst="ellipse">
            <a:avLst/>
          </a:prstGeom>
          <a:solidFill>
            <a:srgbClr val="C9A227"/>
          </a:solidFill>
          <a:ln w="12700">
            <a:solidFill>
              <a:srgbClr val="C9A227"/>
            </a:solidFill>
            <a:prstDash val="solid"/>
          </a:ln>
        </p:spPr>
      </p:sp>
      <p:sp>
        <p:nvSpPr>
          <p:cNvPr id="17" name="Text 15"/>
          <p:cNvSpPr/>
          <p:nvPr/>
        </p:nvSpPr>
        <p:spPr>
          <a:xfrm>
            <a:off x="960120" y="4389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Include 2-4 sauna sessions weekly if accessible</a:t>
            </a:r>
            <a:endParaRPr lang="en-US" sz="1200" dirty="0"/>
          </a:p>
        </p:txBody>
      </p:sp>
      <p:sp>
        <p:nvSpPr>
          <p:cNvPr id="18" name="Shape 16"/>
          <p:cNvSpPr/>
          <p:nvPr/>
        </p:nvSpPr>
        <p:spPr>
          <a:xfrm>
            <a:off x="640080" y="4956048"/>
            <a:ext cx="201168" cy="201168"/>
          </a:xfrm>
          <a:prstGeom prst="ellipse">
            <a:avLst/>
          </a:prstGeom>
          <a:solidFill>
            <a:srgbClr val="C9A227"/>
          </a:solidFill>
          <a:ln w="12700">
            <a:solidFill>
              <a:srgbClr val="C9A227"/>
            </a:solidFill>
            <a:prstDash val="solid"/>
          </a:ln>
        </p:spPr>
      </p:sp>
      <p:sp>
        <p:nvSpPr>
          <p:cNvPr id="19" name="Text 17"/>
          <p:cNvSpPr/>
          <p:nvPr/>
        </p:nvSpPr>
        <p:spPr>
          <a:xfrm>
            <a:off x="960120" y="4846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Add cold exposure 2-3x weekly (cold shower, plunge)</a:t>
            </a:r>
            <a:endParaRPr lang="en-US" sz="1200" dirty="0"/>
          </a:p>
        </p:txBody>
      </p:sp>
      <p:sp>
        <p:nvSpPr>
          <p:cNvPr id="20" name="Shape 18"/>
          <p:cNvSpPr/>
          <p:nvPr/>
        </p:nvSpPr>
        <p:spPr>
          <a:xfrm>
            <a:off x="640080" y="5413248"/>
            <a:ext cx="201168" cy="201168"/>
          </a:xfrm>
          <a:prstGeom prst="ellipse">
            <a:avLst/>
          </a:prstGeom>
          <a:solidFill>
            <a:srgbClr val="C9A227"/>
          </a:solidFill>
          <a:ln w="12700">
            <a:solidFill>
              <a:srgbClr val="C9A227"/>
            </a:solidFill>
            <a:prstDash val="solid"/>
          </a:ln>
        </p:spPr>
      </p:sp>
      <p:sp>
        <p:nvSpPr>
          <p:cNvPr id="21" name="Text 19"/>
          <p:cNvSpPr/>
          <p:nvPr/>
        </p:nvSpPr>
        <p:spPr>
          <a:xfrm>
            <a:off x="960120" y="5303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Minimize ultra-processed foods and refined sugars</a:t>
            </a:r>
            <a:endParaRPr lang="en-US" sz="1200" dirty="0"/>
          </a:p>
        </p:txBody>
      </p:sp>
      <p:sp>
        <p:nvSpPr>
          <p:cNvPr id="22" name="Shape 20"/>
          <p:cNvSpPr/>
          <p:nvPr/>
        </p:nvSpPr>
        <p:spPr>
          <a:xfrm>
            <a:off x="640080" y="5870448"/>
            <a:ext cx="201168" cy="201168"/>
          </a:xfrm>
          <a:prstGeom prst="ellipse">
            <a:avLst/>
          </a:prstGeom>
          <a:solidFill>
            <a:srgbClr val="C9A227"/>
          </a:solidFill>
          <a:ln w="12700">
            <a:solidFill>
              <a:srgbClr val="C9A227"/>
            </a:solidFill>
            <a:prstDash val="solid"/>
          </a:ln>
        </p:spPr>
      </p:sp>
      <p:sp>
        <p:nvSpPr>
          <p:cNvPr id="23" name="Text 21"/>
          <p:cNvSpPr/>
          <p:nvPr/>
        </p:nvSpPr>
        <p:spPr>
          <a:xfrm>
            <a:off x="960120" y="5760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Avoid constant snacking — allow gaps between meals</a:t>
            </a:r>
            <a:endParaRPr lang="en-US" sz="1200" dirty="0"/>
          </a:p>
        </p:txBody>
      </p:sp>
      <p:sp>
        <p:nvSpPr>
          <p:cNvPr id="24" name="Shape 22"/>
          <p:cNvSpPr/>
          <p:nvPr/>
        </p:nvSpPr>
        <p:spPr>
          <a:xfrm>
            <a:off x="640080" y="6327648"/>
            <a:ext cx="201168" cy="201168"/>
          </a:xfrm>
          <a:prstGeom prst="ellipse">
            <a:avLst/>
          </a:prstGeom>
          <a:solidFill>
            <a:srgbClr val="C9A227"/>
          </a:solidFill>
          <a:ln w="12700">
            <a:solidFill>
              <a:srgbClr val="C9A227"/>
            </a:solidFill>
            <a:prstDash val="solid"/>
          </a:ln>
        </p:spPr>
      </p:sp>
      <p:sp>
        <p:nvSpPr>
          <p:cNvPr id="25" name="Text 23"/>
          <p:cNvSpPr/>
          <p:nvPr/>
        </p:nvSpPr>
        <p:spPr>
          <a:xfrm>
            <a:off x="960120" y="6217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Include cruciferous vegetables and berries daily</a:t>
            </a:r>
            <a:endParaRPr lang="en-US" sz="1200" dirty="0"/>
          </a:p>
        </p:txBody>
      </p:sp>
      <p:sp>
        <p:nvSpPr>
          <p:cNvPr id="26" name="Shape 24"/>
          <p:cNvSpPr/>
          <p:nvPr/>
        </p:nvSpPr>
        <p:spPr>
          <a:xfrm>
            <a:off x="640080" y="6784848"/>
            <a:ext cx="201168" cy="201168"/>
          </a:xfrm>
          <a:prstGeom prst="ellipse">
            <a:avLst/>
          </a:prstGeom>
          <a:solidFill>
            <a:srgbClr val="C9A227"/>
          </a:solidFill>
          <a:ln w="12700">
            <a:solidFill>
              <a:srgbClr val="C9A227"/>
            </a:solidFill>
            <a:prstDash val="solid"/>
          </a:ln>
        </p:spPr>
      </p:sp>
      <p:sp>
        <p:nvSpPr>
          <p:cNvPr id="27" name="Text 25"/>
          <p:cNvSpPr/>
          <p:nvPr/>
        </p:nvSpPr>
        <p:spPr>
          <a:xfrm>
            <a:off x="960120" y="6675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One weekly 24-hour fast when schedule permits</a:t>
            </a:r>
            <a:endParaRPr lang="en-US" sz="1200" dirty="0"/>
          </a:p>
        </p:txBody>
      </p:sp>
      <p:sp>
        <p:nvSpPr>
          <p:cNvPr id="28" name="Shape 26"/>
          <p:cNvSpPr/>
          <p:nvPr/>
        </p:nvSpPr>
        <p:spPr>
          <a:xfrm>
            <a:off x="548640" y="7315200"/>
            <a:ext cx="11064240" cy="731520"/>
          </a:xfrm>
          <a:prstGeom prst="rect">
            <a:avLst/>
          </a:prstGeom>
          <a:solidFill>
            <a:srgbClr val="F7F5F0"/>
          </a:solidFill>
          <a:ln w="12700">
            <a:solidFill>
              <a:srgbClr val="C9A227"/>
            </a:solidFill>
            <a:prstDash val="solid"/>
          </a:ln>
        </p:spPr>
      </p:sp>
      <p:sp>
        <p:nvSpPr>
          <p:cNvPr id="29" name="Text 27"/>
          <p:cNvSpPr/>
          <p:nvPr/>
        </p:nvSpPr>
        <p:spPr>
          <a:xfrm>
            <a:off x="914400" y="7406640"/>
            <a:ext cx="10332720" cy="594360"/>
          </a:xfrm>
          <a:prstGeom prst="rect">
            <a:avLst/>
          </a:prstGeom>
          <a:noFill/>
          <a:ln/>
        </p:spPr>
        <p:txBody>
          <a:bodyPr wrap="square" rtlCol="0" anchor="ctr"/>
          <a:lstStyle/>
          <a:p>
            <a:pPr indent="0" marL="0">
              <a:buNone/>
            </a:pPr>
            <a:r>
              <a:rPr lang="en-US" sz="1300" b="1" i="1" dirty="0">
                <a:solidFill>
                  <a:srgbClr val="1F3864"/>
                </a:solidFill>
                <a:latin typeface="Cambria" pitchFamily="34" charset="0"/>
                <a:ea typeface="Cambria" pitchFamily="34" charset="-122"/>
                <a:cs typeface="Cambria" pitchFamily="34" charset="-120"/>
              </a:rPr>
              <a:t>Consistency across months compounds into dramatic autophagy activation and healthspan extension.</a:t>
            </a:r>
            <a:endParaRPr lang="en-US" sz="1300" dirty="0"/>
          </a:p>
        </p:txBody>
      </p:sp>
      <p:sp>
        <p:nvSpPr>
          <p:cNvPr id="30" name="Text 28"/>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33 of 55</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731520" y="2194560"/>
            <a:ext cx="10698480" cy="457200"/>
          </a:xfrm>
          <a:prstGeom prst="rect">
            <a:avLst/>
          </a:prstGeom>
          <a:noFill/>
          <a:ln/>
        </p:spPr>
        <p:txBody>
          <a:bodyPr wrap="square" rtlCol="0" anchor="ctr"/>
          <a:lstStyle/>
          <a:p>
            <a:pPr algn="l" indent="0" marL="0">
              <a:buNone/>
            </a:pPr>
            <a:r>
              <a:rPr lang="en-US" sz="1400" b="1" spc="600" kern="0" dirty="0">
                <a:solidFill>
                  <a:srgbClr val="C9A227"/>
                </a:solidFill>
                <a:latin typeface="Calibri" pitchFamily="34" charset="0"/>
                <a:ea typeface="Calibri" pitchFamily="34" charset="-122"/>
                <a:cs typeface="Calibri" pitchFamily="34" charset="-120"/>
              </a:rPr>
              <a:t>SECTION 08</a:t>
            </a:r>
            <a:endParaRPr lang="en-US" sz="1400" dirty="0"/>
          </a:p>
        </p:txBody>
      </p:sp>
      <p:sp>
        <p:nvSpPr>
          <p:cNvPr id="5" name="Text 3"/>
          <p:cNvSpPr/>
          <p:nvPr/>
        </p:nvSpPr>
        <p:spPr>
          <a:xfrm>
            <a:off x="731520" y="2697480"/>
            <a:ext cx="10698480" cy="1463040"/>
          </a:xfrm>
          <a:prstGeom prst="rect">
            <a:avLst/>
          </a:prstGeom>
          <a:noFill/>
          <a:ln/>
        </p:spPr>
        <p:txBody>
          <a:bodyPr wrap="square"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Essential Takeaways</a:t>
            </a:r>
            <a:endParaRPr lang="en-US" sz="3000" dirty="0"/>
          </a:p>
        </p:txBody>
      </p:sp>
      <p:sp>
        <p:nvSpPr>
          <p:cNvPr id="6" name="Text 4"/>
          <p:cNvSpPr/>
          <p:nvPr/>
        </p:nvSpPr>
        <p:spPr>
          <a:xfrm>
            <a:off x="731520" y="4297680"/>
            <a:ext cx="10698480" cy="731520"/>
          </a:xfrm>
          <a:prstGeom prst="rect">
            <a:avLst/>
          </a:prstGeom>
          <a:noFill/>
          <a:ln/>
        </p:spPr>
        <p:txBody>
          <a:bodyPr wrap="square" rtlCol="0" anchor="ctr"/>
          <a:lstStyle/>
          <a:p>
            <a:pPr algn="l" indent="0" marL="0">
              <a:buNone/>
            </a:pPr>
            <a:r>
              <a:rPr lang="en-US" sz="1400" i="1" dirty="0">
                <a:solidFill>
                  <a:srgbClr val="E8D688"/>
                </a:solidFill>
                <a:latin typeface="Calibri" pitchFamily="34" charset="0"/>
                <a:ea typeface="Calibri" pitchFamily="34" charset="-122"/>
                <a:cs typeface="Calibri" pitchFamily="34" charset="-120"/>
              </a:rPr>
              <a:t>Question 20: The core message for extending healthspan</a:t>
            </a:r>
            <a:endParaRPr lang="en-US" sz="1400" dirty="0"/>
          </a:p>
        </p:txBody>
      </p:sp>
      <p:sp>
        <p:nvSpPr>
          <p:cNvPr id="7" name="Text 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34 of 55</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Q20</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What Are the Most Important Takeaways About Using Autophagy to Extend Lifespan and Healthspan?</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essential messages every man over 40 should remember</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The core takeaways about autophagy for men over 40 are as follows. Autophagy is one of the most consequential biological processes for healthy aging — Nobel Prize-worthy science, not fringe theory. It naturally declines after 40 but responds dramatically to lifestyle intervention. Intermittent fasting (14-24 hour windows) is the most reliable natural activator. Exercise activates autophagy independently, and combining fasted exercise amplifies effects. Specific foods (coffee, tea, spermidine sources, curcumin) support activation. Sleep quality matters — autophagy peaks during sleep. Balance is essential — extreme protocols risk muscle loss and other issues. Integration into a sustainable longevity plan produces the best results. Work with qualified coaching to calibrate the specific approach for your biology and goals.</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Autophagy is measurable, activatable, and essential. Take it seriously as a longevity intervention.</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Start with 16-hour daily fasting windows and 2 fasted workouts weekly for immediate benefits.</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Meta-analyses consistently document autophagy activation as central to healthy aging interventions.</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35 of 55</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731520" y="2194560"/>
            <a:ext cx="10698480" cy="457200"/>
          </a:xfrm>
          <a:prstGeom prst="rect">
            <a:avLst/>
          </a:prstGeom>
          <a:noFill/>
          <a:ln/>
        </p:spPr>
        <p:txBody>
          <a:bodyPr wrap="square" rtlCol="0" anchor="ctr"/>
          <a:lstStyle/>
          <a:p>
            <a:pPr algn="l" indent="0" marL="0">
              <a:buNone/>
            </a:pPr>
            <a:r>
              <a:rPr lang="en-US" sz="1400" b="1" spc="600" kern="0" dirty="0">
                <a:solidFill>
                  <a:srgbClr val="C9A227"/>
                </a:solidFill>
                <a:latin typeface="Calibri" pitchFamily="34" charset="0"/>
                <a:ea typeface="Calibri" pitchFamily="34" charset="-122"/>
                <a:cs typeface="Calibri" pitchFamily="34" charset="-120"/>
              </a:rPr>
              <a:t>SECTION 09</a:t>
            </a:r>
            <a:endParaRPr lang="en-US" sz="1400" dirty="0"/>
          </a:p>
        </p:txBody>
      </p:sp>
      <p:sp>
        <p:nvSpPr>
          <p:cNvPr id="5" name="Text 3"/>
          <p:cNvSpPr/>
          <p:nvPr/>
        </p:nvSpPr>
        <p:spPr>
          <a:xfrm>
            <a:off x="731520" y="2697480"/>
            <a:ext cx="10698480" cy="1463040"/>
          </a:xfrm>
          <a:prstGeom prst="rect">
            <a:avLst/>
          </a:prstGeom>
          <a:noFill/>
          <a:ln/>
        </p:spPr>
        <p:txBody>
          <a:bodyPr wrap="square"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Original Autophagy Frameworks</a:t>
            </a:r>
            <a:endParaRPr lang="en-US" sz="3000" dirty="0"/>
          </a:p>
        </p:txBody>
      </p:sp>
      <p:sp>
        <p:nvSpPr>
          <p:cNvPr id="6" name="Text 4"/>
          <p:cNvSpPr/>
          <p:nvPr/>
        </p:nvSpPr>
        <p:spPr>
          <a:xfrm>
            <a:off x="731520" y="4297680"/>
            <a:ext cx="10698480" cy="731520"/>
          </a:xfrm>
          <a:prstGeom prst="rect">
            <a:avLst/>
          </a:prstGeom>
          <a:noFill/>
          <a:ln/>
        </p:spPr>
        <p:txBody>
          <a:bodyPr wrap="square" rtlCol="0" anchor="ctr"/>
          <a:lstStyle/>
          <a:p>
            <a:pPr algn="l" indent="0" marL="0">
              <a:buNone/>
            </a:pPr>
            <a:r>
              <a:rPr lang="en-US" sz="1400" i="1" dirty="0">
                <a:solidFill>
                  <a:srgbClr val="E8D688"/>
                </a:solidFill>
                <a:latin typeface="Calibri" pitchFamily="34" charset="0"/>
                <a:ea typeface="Calibri" pitchFamily="34" charset="-122"/>
                <a:cs typeface="Calibri" pitchFamily="34" charset="-120"/>
              </a:rPr>
              <a:t>The visual systems that organize the complete approach</a:t>
            </a:r>
            <a:endParaRPr lang="en-US" sz="1400" dirty="0"/>
          </a:p>
        </p:txBody>
      </p:sp>
      <p:sp>
        <p:nvSpPr>
          <p:cNvPr id="7" name="Text 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36 of 55</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The Autophagy Activation Framework</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Dr. Ellis' 5-pillar system for men over 40</a:t>
            </a:r>
            <a:endParaRPr lang="en-US" sz="1200" dirty="0"/>
          </a:p>
        </p:txBody>
      </p:sp>
      <p:pic>
        <p:nvPicPr>
          <p:cNvPr id="4" name="Image 0" descr="/home/claude/article/autophagy_charts/framework.png">    </p:cNvPr>
          <p:cNvPicPr>
            <a:picLocks noChangeAspect="1"/>
          </p:cNvPicPr>
          <p:nvPr/>
        </p:nvPicPr>
        <p:blipFill>
          <a:blip r:embed="rId1"/>
          <a:stretch>
            <a:fillRect/>
          </a:stretch>
        </p:blipFill>
        <p:spPr>
          <a:xfrm>
            <a:off x="1371600" y="1645920"/>
            <a:ext cx="9418320" cy="4023360"/>
          </a:xfrm>
          <a:prstGeom prst="rect">
            <a:avLst/>
          </a:prstGeom>
        </p:spPr>
      </p:pic>
      <p:sp>
        <p:nvSpPr>
          <p:cNvPr id="5" name="Shape 2"/>
          <p:cNvSpPr/>
          <p:nvPr/>
        </p:nvSpPr>
        <p:spPr>
          <a:xfrm>
            <a:off x="548640" y="5760720"/>
            <a:ext cx="11064240" cy="685800"/>
          </a:xfrm>
          <a:prstGeom prst="rect">
            <a:avLst/>
          </a:prstGeom>
          <a:solidFill>
            <a:srgbClr val="F7F5F0"/>
          </a:solidFill>
          <a:ln w="12700">
            <a:solidFill>
              <a:srgbClr val="C9A227"/>
            </a:solidFill>
            <a:prstDash val="solid"/>
          </a:ln>
        </p:spPr>
      </p:sp>
      <p:sp>
        <p:nvSpPr>
          <p:cNvPr id="6" name="Text 3"/>
          <p:cNvSpPr/>
          <p:nvPr/>
        </p:nvSpPr>
        <p:spPr>
          <a:xfrm>
            <a:off x="914400" y="5852160"/>
            <a:ext cx="10332720" cy="548640"/>
          </a:xfrm>
          <a:prstGeom prst="rect">
            <a:avLst/>
          </a:prstGeom>
          <a:noFill/>
          <a:ln/>
        </p:spPr>
        <p:txBody>
          <a:bodyPr wrap="square" rtlCol="0" anchor="ctr"/>
          <a:lstStyle/>
          <a:p>
            <a:pPr indent="0" marL="0">
              <a:buNone/>
            </a:pPr>
            <a:r>
              <a:rPr lang="en-US" sz="1150" i="1" dirty="0">
                <a:solidFill>
                  <a:srgbClr val="1F1F1F"/>
                </a:solidFill>
                <a:latin typeface="Calibri" pitchFamily="34" charset="0"/>
                <a:ea typeface="Calibri" pitchFamily="34" charset="-122"/>
                <a:cs typeface="Calibri" pitchFamily="34" charset="-120"/>
              </a:rPr>
              <a:t>The Autophagy Activation Framework organizes the five most powerful autophagy activators into one integrated system: Fasting, Exercise, Sleep, Autophagy-supporting Foods, and Hormetic Stress. Each pillar independently activates autophagy. Combined, they produce sustained cellular renewal across decades.</a:t>
            </a:r>
            <a:endParaRPr lang="en-US" sz="1150" dirty="0"/>
          </a:p>
        </p:txBody>
      </p:sp>
      <p:sp>
        <p:nvSpPr>
          <p:cNvPr id="7" name="Text 4"/>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37 of 55</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The Daily Longevity Blueprint</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Dr. Ellis' 24-hour framework integrating autophagy activation</a:t>
            </a:r>
            <a:endParaRPr lang="en-US" sz="1200" dirty="0"/>
          </a:p>
        </p:txBody>
      </p:sp>
      <p:pic>
        <p:nvPicPr>
          <p:cNvPr id="4" name="Image 0" descr="/home/claude/article/sleep_cortisol_charts/blueprint.png">    </p:cNvPr>
          <p:cNvPicPr>
            <a:picLocks noChangeAspect="1"/>
          </p:cNvPicPr>
          <p:nvPr/>
        </p:nvPicPr>
        <p:blipFill>
          <a:blip r:embed="rId1"/>
          <a:stretch>
            <a:fillRect/>
          </a:stretch>
        </p:blipFill>
        <p:spPr>
          <a:xfrm>
            <a:off x="1371600" y="1645920"/>
            <a:ext cx="9418320" cy="4023360"/>
          </a:xfrm>
          <a:prstGeom prst="rect">
            <a:avLst/>
          </a:prstGeom>
        </p:spPr>
      </p:pic>
      <p:sp>
        <p:nvSpPr>
          <p:cNvPr id="5" name="Shape 2"/>
          <p:cNvSpPr/>
          <p:nvPr/>
        </p:nvSpPr>
        <p:spPr>
          <a:xfrm>
            <a:off x="548640" y="5760720"/>
            <a:ext cx="11064240" cy="685800"/>
          </a:xfrm>
          <a:prstGeom prst="rect">
            <a:avLst/>
          </a:prstGeom>
          <a:solidFill>
            <a:srgbClr val="F7F5F0"/>
          </a:solidFill>
          <a:ln w="12700">
            <a:solidFill>
              <a:srgbClr val="C9A227"/>
            </a:solidFill>
            <a:prstDash val="solid"/>
          </a:ln>
        </p:spPr>
      </p:sp>
      <p:sp>
        <p:nvSpPr>
          <p:cNvPr id="6" name="Text 3"/>
          <p:cNvSpPr/>
          <p:nvPr/>
        </p:nvSpPr>
        <p:spPr>
          <a:xfrm>
            <a:off x="914400" y="5852160"/>
            <a:ext cx="10332720" cy="548640"/>
          </a:xfrm>
          <a:prstGeom prst="rect">
            <a:avLst/>
          </a:prstGeom>
          <a:noFill/>
          <a:ln/>
        </p:spPr>
        <p:txBody>
          <a:bodyPr wrap="square" rtlCol="0" anchor="ctr"/>
          <a:lstStyle/>
          <a:p>
            <a:pPr indent="0" marL="0">
              <a:buNone/>
            </a:pPr>
            <a:r>
              <a:rPr lang="en-US" sz="1150" i="1" dirty="0">
                <a:solidFill>
                  <a:srgbClr val="1F1F1F"/>
                </a:solidFill>
                <a:latin typeface="Calibri" pitchFamily="34" charset="0"/>
                <a:ea typeface="Calibri" pitchFamily="34" charset="-122"/>
                <a:cs typeface="Calibri" pitchFamily="34" charset="-120"/>
              </a:rPr>
              <a:t>The Daily Longevity Blueprint translates the autophagy framework into a specific 24-hour structure. Six defined phases across the day support circadian rhythm, hormone production, autophagy activation, physical performance, and stress management as one integrated system.</a:t>
            </a:r>
            <a:endParaRPr lang="en-US" sz="1150" dirty="0"/>
          </a:p>
        </p:txBody>
      </p:sp>
      <p:sp>
        <p:nvSpPr>
          <p:cNvPr id="7" name="Text 4"/>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38 of 55</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731520" y="2194560"/>
            <a:ext cx="10698480" cy="457200"/>
          </a:xfrm>
          <a:prstGeom prst="rect">
            <a:avLst/>
          </a:prstGeom>
          <a:noFill/>
          <a:ln/>
        </p:spPr>
        <p:txBody>
          <a:bodyPr wrap="square" rtlCol="0" anchor="ctr"/>
          <a:lstStyle/>
          <a:p>
            <a:pPr algn="l" indent="0" marL="0">
              <a:buNone/>
            </a:pPr>
            <a:r>
              <a:rPr lang="en-US" sz="1400" b="1" spc="600" kern="0" dirty="0">
                <a:solidFill>
                  <a:srgbClr val="C9A227"/>
                </a:solidFill>
                <a:latin typeface="Calibri" pitchFamily="34" charset="0"/>
                <a:ea typeface="Calibri" pitchFamily="34" charset="-122"/>
                <a:cs typeface="Calibri" pitchFamily="34" charset="-120"/>
              </a:rPr>
              <a:t>SECTION 10</a:t>
            </a:r>
            <a:endParaRPr lang="en-US" sz="1400" dirty="0"/>
          </a:p>
        </p:txBody>
      </p:sp>
      <p:sp>
        <p:nvSpPr>
          <p:cNvPr id="5" name="Text 3"/>
          <p:cNvSpPr/>
          <p:nvPr/>
        </p:nvSpPr>
        <p:spPr>
          <a:xfrm>
            <a:off x="731520" y="2697480"/>
            <a:ext cx="10698480" cy="1463040"/>
          </a:xfrm>
          <a:prstGeom prst="rect">
            <a:avLst/>
          </a:prstGeom>
          <a:noFill/>
          <a:ln/>
        </p:spPr>
        <p:txBody>
          <a:bodyPr wrap="square"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Practical Implementation</a:t>
            </a:r>
            <a:endParaRPr lang="en-US" sz="3000" dirty="0"/>
          </a:p>
        </p:txBody>
      </p:sp>
      <p:sp>
        <p:nvSpPr>
          <p:cNvPr id="6" name="Text 4"/>
          <p:cNvSpPr/>
          <p:nvPr/>
        </p:nvSpPr>
        <p:spPr>
          <a:xfrm>
            <a:off x="731520" y="4297680"/>
            <a:ext cx="10698480" cy="731520"/>
          </a:xfrm>
          <a:prstGeom prst="rect">
            <a:avLst/>
          </a:prstGeom>
          <a:noFill/>
          <a:ln/>
        </p:spPr>
        <p:txBody>
          <a:bodyPr wrap="square" rtlCol="0" anchor="ctr"/>
          <a:lstStyle/>
          <a:p>
            <a:pPr algn="l" indent="0" marL="0">
              <a:buNone/>
            </a:pPr>
            <a:r>
              <a:rPr lang="en-US" sz="1400" i="1" dirty="0">
                <a:solidFill>
                  <a:srgbClr val="E8D688"/>
                </a:solidFill>
                <a:latin typeface="Calibri" pitchFamily="34" charset="0"/>
                <a:ea typeface="Calibri" pitchFamily="34" charset="-122"/>
                <a:cs typeface="Calibri" pitchFamily="34" charset="-120"/>
              </a:rPr>
              <a:t>From knowledge to consistent daily practice</a:t>
            </a:r>
            <a:endParaRPr lang="en-US" sz="1400" dirty="0"/>
          </a:p>
        </p:txBody>
      </p:sp>
      <p:sp>
        <p:nvSpPr>
          <p:cNvPr id="7" name="Text 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39 of 55</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Executive Summary: Why Autophagy Matters</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core message every man over 40 needs to understand</a:t>
            </a:r>
            <a:endParaRPr lang="en-US" sz="1200" dirty="0"/>
          </a:p>
        </p:txBody>
      </p:sp>
      <p:sp>
        <p:nvSpPr>
          <p:cNvPr id="4" name="Shape 2"/>
          <p:cNvSpPr/>
          <p:nvPr/>
        </p:nvSpPr>
        <p:spPr>
          <a:xfrm>
            <a:off x="548640" y="1600200"/>
            <a:ext cx="11064240" cy="4572000"/>
          </a:xfrm>
          <a:prstGeom prst="rect">
            <a:avLst/>
          </a:prstGeom>
          <a:solidFill>
            <a:srgbClr val="F7F5F0"/>
          </a:solidFill>
          <a:ln w="12700">
            <a:solidFill>
              <a:srgbClr val="C9A227"/>
            </a:solidFill>
            <a:prstDash val="solid"/>
          </a:ln>
        </p:spPr>
      </p:sp>
      <p:sp>
        <p:nvSpPr>
          <p:cNvPr id="5" name="Text 3"/>
          <p:cNvSpPr/>
          <p:nvPr/>
        </p:nvSpPr>
        <p:spPr>
          <a:xfrm>
            <a:off x="914400" y="178308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Autophagy is your body's built-in cellular renewal system. Damaged proteins get recycled. Dysfunctional organelles get replaced. Cellular debris gets cleared. This process is essential for hormone production, cognitive function, muscle repair, cardiovascular health, and immune function. It is one of the most important biological processes determining how well men age.</a:t>
            </a:r>
            <a:endParaRPr lang="en-US" sz="1300" dirty="0"/>
          </a:p>
        </p:txBody>
      </p:sp>
      <p:sp>
        <p:nvSpPr>
          <p:cNvPr id="6" name="Text 4"/>
          <p:cNvSpPr/>
          <p:nvPr/>
        </p:nvSpPr>
        <p:spPr>
          <a:xfrm>
            <a:off x="914400" y="320040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The problem: autophagy naturally declines after 40 — significantly. The solution: specific lifestyle interventions can dramatically restore autophagy activity. Intermittent fasting, structured exercise, quality sleep, specific foods, and hormetic stressors all activate autophagy through documented mechanisms. Men who understand and apply these interventions produce measurable healthspan extension across the second half of life.</a:t>
            </a:r>
            <a:endParaRPr lang="en-US" sz="1300" dirty="0"/>
          </a:p>
        </p:txBody>
      </p:sp>
      <p:sp>
        <p:nvSpPr>
          <p:cNvPr id="7" name="Text 5"/>
          <p:cNvSpPr/>
          <p:nvPr/>
        </p:nvSpPr>
        <p:spPr>
          <a:xfrm>
            <a:off x="914400" y="5349240"/>
            <a:ext cx="10332720" cy="731520"/>
          </a:xfrm>
          <a:prstGeom prst="rect">
            <a:avLst/>
          </a:prstGeom>
          <a:noFill/>
          <a:ln/>
        </p:spPr>
        <p:txBody>
          <a:bodyPr wrap="square" rtlCol="0" anchor="t"/>
          <a:lstStyle/>
          <a:p>
            <a:pPr indent="0" marL="0">
              <a:buNone/>
            </a:pPr>
            <a:r>
              <a:rPr lang="en-US" sz="1400" b="1" i="1" dirty="0">
                <a:solidFill>
                  <a:srgbClr val="1F3864"/>
                </a:solidFill>
                <a:latin typeface="Cambria" pitchFamily="34" charset="0"/>
                <a:ea typeface="Cambria" pitchFamily="34" charset="-122"/>
                <a:cs typeface="Cambria" pitchFamily="34" charset="-120"/>
              </a:rPr>
              <a:t>Restore autophagy, and every other longevity intervention becomes more effective.</a:t>
            </a:r>
            <a:endParaRPr lang="en-US" sz="1400" dirty="0"/>
          </a:p>
        </p:txBody>
      </p:sp>
      <p:sp>
        <p:nvSpPr>
          <p:cNvPr id="8" name="Text 6"/>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4 of 55</a:t>
            </a:r>
            <a:endParaRPr lang="en-US" sz="9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Common Mistakes Men Make with Autophagy</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specific errors that undermine cellular renewal</a:t>
            </a:r>
            <a:endParaRPr lang="en-US" sz="1200" dirty="0"/>
          </a:p>
        </p:txBody>
      </p:sp>
      <p:sp>
        <p:nvSpPr>
          <p:cNvPr id="4" name="Shape 2"/>
          <p:cNvSpPr/>
          <p:nvPr/>
        </p:nvSpPr>
        <p:spPr>
          <a:xfrm>
            <a:off x="640080" y="1755648"/>
            <a:ext cx="201168" cy="201168"/>
          </a:xfrm>
          <a:prstGeom prst="ellipse">
            <a:avLst/>
          </a:prstGeom>
          <a:solidFill>
            <a:srgbClr val="C9A227"/>
          </a:solidFill>
          <a:ln w="12700">
            <a:solidFill>
              <a:srgbClr val="C9A227"/>
            </a:solidFill>
            <a:prstDash val="solid"/>
          </a:ln>
        </p:spPr>
      </p:sp>
      <p:sp>
        <p:nvSpPr>
          <p:cNvPr id="5" name="Text 3"/>
          <p:cNvSpPr/>
          <p:nvPr/>
        </p:nvSpPr>
        <p:spPr>
          <a:xfrm>
            <a:off x="960120" y="1645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Jumping into extended fasting without building tolerance</a:t>
            </a:r>
            <a:endParaRPr lang="en-US" sz="1200" dirty="0"/>
          </a:p>
        </p:txBody>
      </p:sp>
      <p:sp>
        <p:nvSpPr>
          <p:cNvPr id="6" name="Shape 4"/>
          <p:cNvSpPr/>
          <p:nvPr/>
        </p:nvSpPr>
        <p:spPr>
          <a:xfrm>
            <a:off x="640080" y="2212848"/>
            <a:ext cx="201168" cy="201168"/>
          </a:xfrm>
          <a:prstGeom prst="ellipse">
            <a:avLst/>
          </a:prstGeom>
          <a:solidFill>
            <a:srgbClr val="C9A227"/>
          </a:solidFill>
          <a:ln w="12700">
            <a:solidFill>
              <a:srgbClr val="C9A227"/>
            </a:solidFill>
            <a:prstDash val="solid"/>
          </a:ln>
        </p:spPr>
      </p:sp>
      <p:sp>
        <p:nvSpPr>
          <p:cNvPr id="7" name="Text 5"/>
          <p:cNvSpPr/>
          <p:nvPr/>
        </p:nvSpPr>
        <p:spPr>
          <a:xfrm>
            <a:off x="960120" y="2103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Fasting so aggressively that muscle loss becomes significant</a:t>
            </a:r>
            <a:endParaRPr lang="en-US" sz="1200" dirty="0"/>
          </a:p>
        </p:txBody>
      </p:sp>
      <p:sp>
        <p:nvSpPr>
          <p:cNvPr id="8" name="Shape 6"/>
          <p:cNvSpPr/>
          <p:nvPr/>
        </p:nvSpPr>
        <p:spPr>
          <a:xfrm>
            <a:off x="640080" y="2670048"/>
            <a:ext cx="201168" cy="201168"/>
          </a:xfrm>
          <a:prstGeom prst="ellipse">
            <a:avLst/>
          </a:prstGeom>
          <a:solidFill>
            <a:srgbClr val="C9A227"/>
          </a:solidFill>
          <a:ln w="12700">
            <a:solidFill>
              <a:srgbClr val="C9A227"/>
            </a:solidFill>
            <a:prstDash val="solid"/>
          </a:ln>
        </p:spPr>
      </p:sp>
      <p:sp>
        <p:nvSpPr>
          <p:cNvPr id="9" name="Text 7"/>
          <p:cNvSpPr/>
          <p:nvPr/>
        </p:nvSpPr>
        <p:spPr>
          <a:xfrm>
            <a:off x="960120" y="2560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Eating protein constantly, keeping mTOR elevated all day</a:t>
            </a:r>
            <a:endParaRPr lang="en-US" sz="1200" dirty="0"/>
          </a:p>
        </p:txBody>
      </p:sp>
      <p:sp>
        <p:nvSpPr>
          <p:cNvPr id="10" name="Shape 8"/>
          <p:cNvSpPr/>
          <p:nvPr/>
        </p:nvSpPr>
        <p:spPr>
          <a:xfrm>
            <a:off x="640080" y="3127248"/>
            <a:ext cx="201168" cy="201168"/>
          </a:xfrm>
          <a:prstGeom prst="ellipse">
            <a:avLst/>
          </a:prstGeom>
          <a:solidFill>
            <a:srgbClr val="C9A227"/>
          </a:solidFill>
          <a:ln w="12700">
            <a:solidFill>
              <a:srgbClr val="C9A227"/>
            </a:solidFill>
            <a:prstDash val="solid"/>
          </a:ln>
        </p:spPr>
      </p:sp>
      <p:sp>
        <p:nvSpPr>
          <p:cNvPr id="11" name="Text 9"/>
          <p:cNvSpPr/>
          <p:nvPr/>
        </p:nvSpPr>
        <p:spPr>
          <a:xfrm>
            <a:off x="960120" y="3017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Assuming supplements can replace fasting and exercise</a:t>
            </a:r>
            <a:endParaRPr lang="en-US" sz="1200" dirty="0"/>
          </a:p>
        </p:txBody>
      </p:sp>
      <p:sp>
        <p:nvSpPr>
          <p:cNvPr id="12" name="Shape 10"/>
          <p:cNvSpPr/>
          <p:nvPr/>
        </p:nvSpPr>
        <p:spPr>
          <a:xfrm>
            <a:off x="640080" y="3584448"/>
            <a:ext cx="201168" cy="201168"/>
          </a:xfrm>
          <a:prstGeom prst="ellipse">
            <a:avLst/>
          </a:prstGeom>
          <a:solidFill>
            <a:srgbClr val="C9A227"/>
          </a:solidFill>
          <a:ln w="12700">
            <a:solidFill>
              <a:srgbClr val="C9A227"/>
            </a:solidFill>
            <a:prstDash val="solid"/>
          </a:ln>
        </p:spPr>
      </p:sp>
      <p:sp>
        <p:nvSpPr>
          <p:cNvPr id="13" name="Text 11"/>
          <p:cNvSpPr/>
          <p:nvPr/>
        </p:nvSpPr>
        <p:spPr>
          <a:xfrm>
            <a:off x="960120" y="3474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Ignoring sleep quality (autophagy peaks during sleep)</a:t>
            </a:r>
            <a:endParaRPr lang="en-US" sz="1200" dirty="0"/>
          </a:p>
        </p:txBody>
      </p:sp>
      <p:sp>
        <p:nvSpPr>
          <p:cNvPr id="14" name="Shape 12"/>
          <p:cNvSpPr/>
          <p:nvPr/>
        </p:nvSpPr>
        <p:spPr>
          <a:xfrm>
            <a:off x="640080" y="4041648"/>
            <a:ext cx="201168" cy="201168"/>
          </a:xfrm>
          <a:prstGeom prst="ellipse">
            <a:avLst/>
          </a:prstGeom>
          <a:solidFill>
            <a:srgbClr val="C9A227"/>
          </a:solidFill>
          <a:ln w="12700">
            <a:solidFill>
              <a:srgbClr val="C9A227"/>
            </a:solidFill>
            <a:prstDash val="solid"/>
          </a:ln>
        </p:spPr>
      </p:sp>
      <p:sp>
        <p:nvSpPr>
          <p:cNvPr id="15" name="Text 13"/>
          <p:cNvSpPr/>
          <p:nvPr/>
        </p:nvSpPr>
        <p:spPr>
          <a:xfrm>
            <a:off x="960120" y="3931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Extreme fasting during high-stress life periods</a:t>
            </a:r>
            <a:endParaRPr lang="en-US" sz="1200" dirty="0"/>
          </a:p>
        </p:txBody>
      </p:sp>
      <p:sp>
        <p:nvSpPr>
          <p:cNvPr id="16" name="Shape 14"/>
          <p:cNvSpPr/>
          <p:nvPr/>
        </p:nvSpPr>
        <p:spPr>
          <a:xfrm>
            <a:off x="640080" y="4498848"/>
            <a:ext cx="201168" cy="201168"/>
          </a:xfrm>
          <a:prstGeom prst="ellipse">
            <a:avLst/>
          </a:prstGeom>
          <a:solidFill>
            <a:srgbClr val="C9A227"/>
          </a:solidFill>
          <a:ln w="12700">
            <a:solidFill>
              <a:srgbClr val="C9A227"/>
            </a:solidFill>
            <a:prstDash val="solid"/>
          </a:ln>
        </p:spPr>
      </p:sp>
      <p:sp>
        <p:nvSpPr>
          <p:cNvPr id="17" name="Text 15"/>
          <p:cNvSpPr/>
          <p:nvPr/>
        </p:nvSpPr>
        <p:spPr>
          <a:xfrm>
            <a:off x="960120" y="4389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Not breaking fasts appropriately — large meals cause distress</a:t>
            </a:r>
            <a:endParaRPr lang="en-US" sz="1200" dirty="0"/>
          </a:p>
        </p:txBody>
      </p:sp>
      <p:sp>
        <p:nvSpPr>
          <p:cNvPr id="18" name="Shape 16"/>
          <p:cNvSpPr/>
          <p:nvPr/>
        </p:nvSpPr>
        <p:spPr>
          <a:xfrm>
            <a:off x="640080" y="4956048"/>
            <a:ext cx="201168" cy="201168"/>
          </a:xfrm>
          <a:prstGeom prst="ellipse">
            <a:avLst/>
          </a:prstGeom>
          <a:solidFill>
            <a:srgbClr val="C9A227"/>
          </a:solidFill>
          <a:ln w="12700">
            <a:solidFill>
              <a:srgbClr val="C9A227"/>
            </a:solidFill>
            <a:prstDash val="solid"/>
          </a:ln>
        </p:spPr>
      </p:sp>
      <p:sp>
        <p:nvSpPr>
          <p:cNvPr id="19" name="Text 17"/>
          <p:cNvSpPr/>
          <p:nvPr/>
        </p:nvSpPr>
        <p:spPr>
          <a:xfrm>
            <a:off x="960120" y="4846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Adding autophagy protocols to already-inadequate baseline nutrition</a:t>
            </a:r>
            <a:endParaRPr lang="en-US" sz="1200" dirty="0"/>
          </a:p>
        </p:txBody>
      </p:sp>
      <p:sp>
        <p:nvSpPr>
          <p:cNvPr id="20" name="Shape 18"/>
          <p:cNvSpPr/>
          <p:nvPr/>
        </p:nvSpPr>
        <p:spPr>
          <a:xfrm>
            <a:off x="640080" y="5413248"/>
            <a:ext cx="201168" cy="201168"/>
          </a:xfrm>
          <a:prstGeom prst="ellipse">
            <a:avLst/>
          </a:prstGeom>
          <a:solidFill>
            <a:srgbClr val="C9A227"/>
          </a:solidFill>
          <a:ln w="12700">
            <a:solidFill>
              <a:srgbClr val="C9A227"/>
            </a:solidFill>
            <a:prstDash val="solid"/>
          </a:ln>
        </p:spPr>
      </p:sp>
      <p:sp>
        <p:nvSpPr>
          <p:cNvPr id="21" name="Text 19"/>
          <p:cNvSpPr/>
          <p:nvPr/>
        </p:nvSpPr>
        <p:spPr>
          <a:xfrm>
            <a:off x="960120" y="5303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Attempting extreme fasting with medical conditions warranting caution</a:t>
            </a:r>
            <a:endParaRPr lang="en-US" sz="1200" dirty="0"/>
          </a:p>
        </p:txBody>
      </p:sp>
      <p:sp>
        <p:nvSpPr>
          <p:cNvPr id="22" name="Shape 20"/>
          <p:cNvSpPr/>
          <p:nvPr/>
        </p:nvSpPr>
        <p:spPr>
          <a:xfrm>
            <a:off x="640080" y="5870448"/>
            <a:ext cx="201168" cy="201168"/>
          </a:xfrm>
          <a:prstGeom prst="ellipse">
            <a:avLst/>
          </a:prstGeom>
          <a:solidFill>
            <a:srgbClr val="C9A227"/>
          </a:solidFill>
          <a:ln w="12700">
            <a:solidFill>
              <a:srgbClr val="C9A227"/>
            </a:solidFill>
            <a:prstDash val="solid"/>
          </a:ln>
        </p:spPr>
      </p:sp>
      <p:sp>
        <p:nvSpPr>
          <p:cNvPr id="23" name="Text 21"/>
          <p:cNvSpPr/>
          <p:nvPr/>
        </p:nvSpPr>
        <p:spPr>
          <a:xfrm>
            <a:off x="960120" y="5760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Focusing on maximum autophagy rather than sustainable activation</a:t>
            </a:r>
            <a:endParaRPr lang="en-US" sz="1200" dirty="0"/>
          </a:p>
        </p:txBody>
      </p:sp>
      <p:sp>
        <p:nvSpPr>
          <p:cNvPr id="24" name="Shape 22"/>
          <p:cNvSpPr/>
          <p:nvPr/>
        </p:nvSpPr>
        <p:spPr>
          <a:xfrm>
            <a:off x="548640" y="6400800"/>
            <a:ext cx="11064240" cy="731520"/>
          </a:xfrm>
          <a:prstGeom prst="rect">
            <a:avLst/>
          </a:prstGeom>
          <a:solidFill>
            <a:srgbClr val="F7F5F0"/>
          </a:solidFill>
          <a:ln w="12700">
            <a:solidFill>
              <a:srgbClr val="C9A227"/>
            </a:solidFill>
            <a:prstDash val="solid"/>
          </a:ln>
        </p:spPr>
      </p:sp>
      <p:sp>
        <p:nvSpPr>
          <p:cNvPr id="25" name="Text 23"/>
          <p:cNvSpPr/>
          <p:nvPr/>
        </p:nvSpPr>
        <p:spPr>
          <a:xfrm>
            <a:off x="914400" y="6492240"/>
            <a:ext cx="10332720" cy="594360"/>
          </a:xfrm>
          <a:prstGeom prst="rect">
            <a:avLst/>
          </a:prstGeom>
          <a:noFill/>
          <a:ln/>
        </p:spPr>
        <p:txBody>
          <a:bodyPr wrap="square" rtlCol="0" anchor="ctr"/>
          <a:lstStyle/>
          <a:p>
            <a:pPr indent="0" marL="0">
              <a:buNone/>
            </a:pPr>
            <a:r>
              <a:rPr lang="en-US" sz="1300" b="1" i="1" dirty="0">
                <a:solidFill>
                  <a:srgbClr val="1F3864"/>
                </a:solidFill>
                <a:latin typeface="Cambria" pitchFamily="34" charset="0"/>
                <a:ea typeface="Cambria" pitchFamily="34" charset="-122"/>
                <a:cs typeface="Cambria" pitchFamily="34" charset="-120"/>
              </a:rPr>
              <a:t>The right approach is moderate, sustainable, and integrated — not extreme.</a:t>
            </a:r>
            <a:endParaRPr lang="en-US" sz="1300" dirty="0"/>
          </a:p>
        </p:txBody>
      </p:sp>
      <p:sp>
        <p:nvSpPr>
          <p:cNvPr id="26" name="Text 24"/>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40 of 55</a:t>
            </a:r>
            <a:endParaRPr lang="en-US" sz="9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The 90-Day Autophagy Implementation Plan</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Systematic progression for sustainable results</a:t>
            </a:r>
            <a:endParaRPr lang="en-US" sz="1200" dirty="0"/>
          </a:p>
        </p:txBody>
      </p:sp>
      <p:sp>
        <p:nvSpPr>
          <p:cNvPr id="4" name="Shape 2"/>
          <p:cNvSpPr/>
          <p:nvPr/>
        </p:nvSpPr>
        <p:spPr>
          <a:xfrm>
            <a:off x="548640" y="1600200"/>
            <a:ext cx="11064240" cy="4572000"/>
          </a:xfrm>
          <a:prstGeom prst="rect">
            <a:avLst/>
          </a:prstGeom>
          <a:solidFill>
            <a:srgbClr val="F7F5F0"/>
          </a:solidFill>
          <a:ln w="12700">
            <a:solidFill>
              <a:srgbClr val="C9A227"/>
            </a:solidFill>
            <a:prstDash val="solid"/>
          </a:ln>
        </p:spPr>
      </p:sp>
      <p:sp>
        <p:nvSpPr>
          <p:cNvPr id="5" name="Text 3"/>
          <p:cNvSpPr/>
          <p:nvPr/>
        </p:nvSpPr>
        <p:spPr>
          <a:xfrm>
            <a:off x="914400" y="178308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Weeks 1-4: Foundation. Establish consistent 12-14 hour daily eating window. Add 2 fasted morning walks weekly. Begin morning coffee during fasting window. Include curcumin at one meal daily. Establish consistent sleep schedule.</a:t>
            </a:r>
            <a:endParaRPr lang="en-US" sz="1300" dirty="0"/>
          </a:p>
        </p:txBody>
      </p:sp>
      <p:sp>
        <p:nvSpPr>
          <p:cNvPr id="6" name="Text 4"/>
          <p:cNvSpPr/>
          <p:nvPr/>
        </p:nvSpPr>
        <p:spPr>
          <a:xfrm>
            <a:off x="914400" y="320040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Weeks 5-8: Progression. Extend eating window compression to 14-16 hours. Add 2 fasted strength training sessions weekly. Include spermidine-rich foods 3x weekly. Add 2 sauna sessions weekly. Improve sleep environment and consistency.</a:t>
            </a:r>
            <a:endParaRPr lang="en-US" sz="1300" dirty="0"/>
          </a:p>
        </p:txBody>
      </p:sp>
      <p:sp>
        <p:nvSpPr>
          <p:cNvPr id="7" name="Text 5"/>
          <p:cNvSpPr/>
          <p:nvPr/>
        </p:nvSpPr>
        <p:spPr>
          <a:xfrm>
            <a:off x="914400" y="5349240"/>
            <a:ext cx="10332720" cy="731520"/>
          </a:xfrm>
          <a:prstGeom prst="rect">
            <a:avLst/>
          </a:prstGeom>
          <a:noFill/>
          <a:ln/>
        </p:spPr>
        <p:txBody>
          <a:bodyPr wrap="square" rtlCol="0" anchor="t"/>
          <a:lstStyle/>
          <a:p>
            <a:pPr indent="0" marL="0">
              <a:buNone/>
            </a:pPr>
            <a:r>
              <a:rPr lang="en-US" sz="1400" b="1" i="1" dirty="0">
                <a:solidFill>
                  <a:srgbClr val="1F3864"/>
                </a:solidFill>
                <a:latin typeface="Cambria" pitchFamily="34" charset="0"/>
                <a:ea typeface="Cambria" pitchFamily="34" charset="-122"/>
                <a:cs typeface="Cambria" pitchFamily="34" charset="-120"/>
              </a:rPr>
              <a:t>Weeks 9-12: Integration. Progress to 16-18 hour daily windows. Attempt one 24-hour fast if body responds well. Refine training with fasted Zone 2 cardio. Evaluate results and adjust for sustainability across the second half of life.</a:t>
            </a:r>
            <a:endParaRPr lang="en-US" sz="1400" dirty="0"/>
          </a:p>
        </p:txBody>
      </p:sp>
      <p:sp>
        <p:nvSpPr>
          <p:cNvPr id="8" name="Text 6"/>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41 of 55</a:t>
            </a:r>
            <a:endParaRPr lang="en-US" sz="9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731520" y="2194560"/>
            <a:ext cx="10698480" cy="457200"/>
          </a:xfrm>
          <a:prstGeom prst="rect">
            <a:avLst/>
          </a:prstGeom>
          <a:noFill/>
          <a:ln/>
        </p:spPr>
        <p:txBody>
          <a:bodyPr wrap="square" rtlCol="0" anchor="ctr"/>
          <a:lstStyle/>
          <a:p>
            <a:pPr algn="l" indent="0" marL="0">
              <a:buNone/>
            </a:pPr>
            <a:r>
              <a:rPr lang="en-US" sz="1400" b="1" spc="600" kern="0" dirty="0">
                <a:solidFill>
                  <a:srgbClr val="C9A227"/>
                </a:solidFill>
                <a:latin typeface="Calibri" pitchFamily="34" charset="0"/>
                <a:ea typeface="Calibri" pitchFamily="34" charset="-122"/>
                <a:cs typeface="Calibri" pitchFamily="34" charset="-120"/>
              </a:rPr>
              <a:t>SECTION 11</a:t>
            </a:r>
            <a:endParaRPr lang="en-US" sz="1400" dirty="0"/>
          </a:p>
        </p:txBody>
      </p:sp>
      <p:sp>
        <p:nvSpPr>
          <p:cNvPr id="5" name="Text 3"/>
          <p:cNvSpPr/>
          <p:nvPr/>
        </p:nvSpPr>
        <p:spPr>
          <a:xfrm>
            <a:off x="731520" y="2697480"/>
            <a:ext cx="10698480" cy="1463040"/>
          </a:xfrm>
          <a:prstGeom prst="rect">
            <a:avLst/>
          </a:prstGeom>
          <a:noFill/>
          <a:ln/>
        </p:spPr>
        <p:txBody>
          <a:bodyPr wrap="square"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Dr. Ellis' Coaching Programs &amp; Resources</a:t>
            </a:r>
            <a:endParaRPr lang="en-US" sz="3000" dirty="0"/>
          </a:p>
        </p:txBody>
      </p:sp>
      <p:sp>
        <p:nvSpPr>
          <p:cNvPr id="6" name="Text 4"/>
          <p:cNvSpPr/>
          <p:nvPr/>
        </p:nvSpPr>
        <p:spPr>
          <a:xfrm>
            <a:off x="731520" y="4297680"/>
            <a:ext cx="10698480" cy="731520"/>
          </a:xfrm>
          <a:prstGeom prst="rect">
            <a:avLst/>
          </a:prstGeom>
          <a:noFill/>
          <a:ln/>
        </p:spPr>
        <p:txBody>
          <a:bodyPr wrap="square" rtlCol="0" anchor="ctr"/>
          <a:lstStyle/>
          <a:p>
            <a:pPr algn="l" indent="0" marL="0">
              <a:buNone/>
            </a:pPr>
            <a:r>
              <a:rPr lang="en-US" sz="1400" i="1" dirty="0">
                <a:solidFill>
                  <a:srgbClr val="E8D688"/>
                </a:solidFill>
                <a:latin typeface="Calibri" pitchFamily="34" charset="0"/>
                <a:ea typeface="Calibri" pitchFamily="34" charset="-122"/>
                <a:cs typeface="Calibri" pitchFamily="34" charset="-120"/>
              </a:rPr>
              <a:t>The path forward with qualified coaching support</a:t>
            </a:r>
            <a:endParaRPr lang="en-US" sz="1400" dirty="0"/>
          </a:p>
        </p:txBody>
      </p:sp>
      <p:sp>
        <p:nvSpPr>
          <p:cNvPr id="7" name="Text 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42 of 55</a:t>
            </a:r>
            <a:endParaRPr lang="en-US" sz="9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The Men's Health and Longevity Coaching Program</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Where autophagy activation integrates into complete longevity work</a:t>
            </a:r>
            <a:endParaRPr lang="en-US" sz="1200" dirty="0"/>
          </a:p>
        </p:txBody>
      </p:sp>
      <p:sp>
        <p:nvSpPr>
          <p:cNvPr id="4" name="Shape 2"/>
          <p:cNvSpPr/>
          <p:nvPr/>
        </p:nvSpPr>
        <p:spPr>
          <a:xfrm>
            <a:off x="548640" y="1600200"/>
            <a:ext cx="11064240" cy="4663440"/>
          </a:xfrm>
          <a:prstGeom prst="rect">
            <a:avLst/>
          </a:prstGeom>
          <a:solidFill>
            <a:srgbClr val="F7F5F0"/>
          </a:solidFill>
          <a:ln w="12700">
            <a:solidFill>
              <a:srgbClr val="C9A227"/>
            </a:solidFill>
            <a:prstDash val="solid"/>
          </a:ln>
        </p:spPr>
      </p:sp>
      <p:sp>
        <p:nvSpPr>
          <p:cNvPr id="5" name="Text 3"/>
          <p:cNvSpPr/>
          <p:nvPr/>
        </p:nvSpPr>
        <p:spPr>
          <a:xfrm>
            <a:off x="777240" y="1737360"/>
            <a:ext cx="10607040" cy="365760"/>
          </a:xfrm>
          <a:prstGeom prst="rect">
            <a:avLst/>
          </a:prstGeom>
          <a:noFill/>
          <a:ln/>
        </p:spPr>
        <p:txBody>
          <a:bodyPr wrap="square" rtlCol="0" anchor="ctr"/>
          <a:lstStyle/>
          <a:p>
            <a:pPr indent="0" marL="0">
              <a:buNone/>
            </a:pPr>
            <a:r>
              <a:rPr lang="en-US" sz="1500" b="1" dirty="0">
                <a:solidFill>
                  <a:srgbClr val="1F3864"/>
                </a:solidFill>
                <a:latin typeface="Cambria" pitchFamily="34" charset="0"/>
                <a:ea typeface="Cambria" pitchFamily="34" charset="-122"/>
                <a:cs typeface="Cambria" pitchFamily="34" charset="-120"/>
              </a:rPr>
              <a:t>Program Overview</a:t>
            </a:r>
            <a:endParaRPr lang="en-US" sz="1500" dirty="0"/>
          </a:p>
        </p:txBody>
      </p:sp>
      <p:sp>
        <p:nvSpPr>
          <p:cNvPr id="6" name="Text 4"/>
          <p:cNvSpPr/>
          <p:nvPr/>
        </p:nvSpPr>
        <p:spPr>
          <a:xfrm>
            <a:off x="777240" y="2103120"/>
            <a:ext cx="10607040" cy="9144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A 90-day fully personalized one-on-one coaching engagement integrating hormonal optimization, sleep architecture, structured strength and cardiovascular training, anti-inflammatory nutrition, autophagy activation protocols, and deliberate stress management. Calibrated to each client's specific biology, current bloodwork, lifestyle, and goals.</a:t>
            </a:r>
            <a:endParaRPr lang="en-US" sz="1200" dirty="0"/>
          </a:p>
        </p:txBody>
      </p:sp>
      <p:sp>
        <p:nvSpPr>
          <p:cNvPr id="7" name="Text 5"/>
          <p:cNvSpPr/>
          <p:nvPr/>
        </p:nvSpPr>
        <p:spPr>
          <a:xfrm>
            <a:off x="777240" y="3063240"/>
            <a:ext cx="10607040" cy="365760"/>
          </a:xfrm>
          <a:prstGeom prst="rect">
            <a:avLst/>
          </a:prstGeom>
          <a:noFill/>
          <a:ln/>
        </p:spPr>
        <p:txBody>
          <a:bodyPr wrap="square" rtlCol="0" anchor="ctr"/>
          <a:lstStyle/>
          <a:p>
            <a:pPr indent="0" marL="0">
              <a:buNone/>
            </a:pPr>
            <a:r>
              <a:rPr lang="en-US" sz="1500" b="1" dirty="0">
                <a:solidFill>
                  <a:srgbClr val="1F3864"/>
                </a:solidFill>
                <a:latin typeface="Cambria" pitchFamily="34" charset="0"/>
                <a:ea typeface="Cambria" pitchFamily="34" charset="-122"/>
                <a:cs typeface="Cambria" pitchFamily="34" charset="-120"/>
              </a:rPr>
              <a:t>How Autophagy Fits Into the Program</a:t>
            </a:r>
            <a:endParaRPr lang="en-US" sz="1500" dirty="0"/>
          </a:p>
        </p:txBody>
      </p:sp>
      <p:sp>
        <p:nvSpPr>
          <p:cNvPr id="8" name="Text 6"/>
          <p:cNvSpPr/>
          <p:nvPr/>
        </p:nvSpPr>
        <p:spPr>
          <a:xfrm>
            <a:off x="777240" y="3429000"/>
            <a:ext cx="10607040" cy="128016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Autophagy activation is calibrated to each client's specific biology, training schedule, and lifestyle. The specific fasting protocol, exercise timing, and nutrition framework are personalized rather than one-size-fits-all. This produces sustainable results without the muscle loss and burnout that plagues generic fasting protocols in men over 40.</a:t>
            </a:r>
            <a:endParaRPr lang="en-US" sz="1200" dirty="0"/>
          </a:p>
        </p:txBody>
      </p:sp>
      <p:sp>
        <p:nvSpPr>
          <p:cNvPr id="9" name="Text 7"/>
          <p:cNvSpPr/>
          <p:nvPr/>
        </p:nvSpPr>
        <p:spPr>
          <a:xfrm>
            <a:off x="777240" y="4800600"/>
            <a:ext cx="10607040" cy="365760"/>
          </a:xfrm>
          <a:prstGeom prst="rect">
            <a:avLst/>
          </a:prstGeom>
          <a:noFill/>
          <a:ln/>
        </p:spPr>
        <p:txBody>
          <a:bodyPr wrap="square" rtlCol="0" anchor="ctr"/>
          <a:lstStyle/>
          <a:p>
            <a:pPr indent="0" marL="0">
              <a:buNone/>
            </a:pPr>
            <a:r>
              <a:rPr lang="en-US" sz="1500" b="1" dirty="0">
                <a:solidFill>
                  <a:srgbClr val="1F3864"/>
                </a:solidFill>
                <a:latin typeface="Cambria" pitchFamily="34" charset="0"/>
                <a:ea typeface="Cambria" pitchFamily="34" charset="-122"/>
                <a:cs typeface="Cambria" pitchFamily="34" charset="-120"/>
              </a:rPr>
              <a:t>What Every Client Receives</a:t>
            </a:r>
            <a:endParaRPr lang="en-US" sz="1500" dirty="0"/>
          </a:p>
        </p:txBody>
      </p:sp>
      <p:sp>
        <p:nvSpPr>
          <p:cNvPr id="10" name="Text 8"/>
          <p:cNvSpPr/>
          <p:nvPr/>
        </p:nvSpPr>
        <p:spPr>
          <a:xfrm>
            <a:off x="777240" y="5166360"/>
            <a:ext cx="10607040" cy="1005840"/>
          </a:xfrm>
          <a:prstGeom prst="rect">
            <a:avLst/>
          </a:prstGeom>
          <a:noFill/>
          <a:ln/>
        </p:spPr>
        <p:txBody>
          <a:bodyPr wrap="square" rtlCol="0" anchor="ctr"/>
          <a:lstStyle/>
          <a:p>
            <a:pPr indent="0" marL="0">
              <a:buNone/>
            </a:pPr>
            <a:r>
              <a:rPr lang="en-US" sz="1150" dirty="0">
                <a:solidFill>
                  <a:srgbClr val="1F1F1F"/>
                </a:solidFill>
                <a:latin typeface="Calibri" pitchFamily="34" charset="0"/>
                <a:ea typeface="Calibri" pitchFamily="34" charset="-122"/>
                <a:cs typeface="Calibri" pitchFamily="34" charset="-120"/>
              </a:rPr>
              <a:t>12 weekly sessions with Dr. Ellis, comprehensive intake and bloodwork, custom action plan, extensive video modules, resource library, and sustained accountability.</a:t>
            </a:r>
            <a:endParaRPr lang="en-US" sz="1150" dirty="0"/>
          </a:p>
        </p:txBody>
      </p:sp>
      <p:sp>
        <p:nvSpPr>
          <p:cNvPr id="11" name="Text 9"/>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43 of 55</a:t>
            </a:r>
            <a:endParaRPr lang="en-US" sz="9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The Escape the Rat Race Coaching Program</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For men redesigning lifestyle to support longevity work</a:t>
            </a:r>
            <a:endParaRPr lang="en-US" sz="1200" dirty="0"/>
          </a:p>
        </p:txBody>
      </p:sp>
      <p:sp>
        <p:nvSpPr>
          <p:cNvPr id="4" name="Shape 2"/>
          <p:cNvSpPr/>
          <p:nvPr/>
        </p:nvSpPr>
        <p:spPr>
          <a:xfrm>
            <a:off x="548640" y="1600200"/>
            <a:ext cx="11064240" cy="4663440"/>
          </a:xfrm>
          <a:prstGeom prst="rect">
            <a:avLst/>
          </a:prstGeom>
          <a:solidFill>
            <a:srgbClr val="F7F5F0"/>
          </a:solidFill>
          <a:ln w="12700">
            <a:solidFill>
              <a:srgbClr val="C9A227"/>
            </a:solidFill>
            <a:prstDash val="solid"/>
          </a:ln>
        </p:spPr>
      </p:sp>
      <p:sp>
        <p:nvSpPr>
          <p:cNvPr id="5" name="Text 3"/>
          <p:cNvSpPr/>
          <p:nvPr/>
        </p:nvSpPr>
        <p:spPr>
          <a:xfrm>
            <a:off x="777240" y="1737360"/>
            <a:ext cx="10607040" cy="365760"/>
          </a:xfrm>
          <a:prstGeom prst="rect">
            <a:avLst/>
          </a:prstGeom>
          <a:noFill/>
          <a:ln/>
        </p:spPr>
        <p:txBody>
          <a:bodyPr wrap="square" rtlCol="0" anchor="ctr"/>
          <a:lstStyle/>
          <a:p>
            <a:pPr indent="0" marL="0">
              <a:buNone/>
            </a:pPr>
            <a:r>
              <a:rPr lang="en-US" sz="1500" b="1" dirty="0">
                <a:solidFill>
                  <a:srgbClr val="1F3864"/>
                </a:solidFill>
                <a:latin typeface="Cambria" pitchFamily="34" charset="0"/>
                <a:ea typeface="Cambria" pitchFamily="34" charset="-122"/>
                <a:cs typeface="Cambria" pitchFamily="34" charset="-120"/>
              </a:rPr>
              <a:t>Program Overview</a:t>
            </a:r>
            <a:endParaRPr lang="en-US" sz="1500" dirty="0"/>
          </a:p>
        </p:txBody>
      </p:sp>
      <p:sp>
        <p:nvSpPr>
          <p:cNvPr id="6" name="Text 4"/>
          <p:cNvSpPr/>
          <p:nvPr/>
        </p:nvSpPr>
        <p:spPr>
          <a:xfrm>
            <a:off x="777240" y="2103120"/>
            <a:ext cx="10607040" cy="109728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For accomplished men whose corporate careers have contributed to their health decline. This program helps design deliberate transitions from corporate careers into freedom-based lifestyles built around consulting, coaching, business ownership, or portfolio careers — removing the chronic stress that undermines autophagy and biological restoration.</a:t>
            </a:r>
            <a:endParaRPr lang="en-US" sz="1200" dirty="0"/>
          </a:p>
        </p:txBody>
      </p:sp>
      <p:sp>
        <p:nvSpPr>
          <p:cNvPr id="7" name="Text 5"/>
          <p:cNvSpPr/>
          <p:nvPr/>
        </p:nvSpPr>
        <p:spPr>
          <a:xfrm>
            <a:off x="777240" y="3291840"/>
            <a:ext cx="10607040" cy="365760"/>
          </a:xfrm>
          <a:prstGeom prst="rect">
            <a:avLst/>
          </a:prstGeom>
          <a:noFill/>
          <a:ln/>
        </p:spPr>
        <p:txBody>
          <a:bodyPr wrap="square" rtlCol="0" anchor="ctr"/>
          <a:lstStyle/>
          <a:p>
            <a:pPr indent="0" marL="0">
              <a:buNone/>
            </a:pPr>
            <a:r>
              <a:rPr lang="en-US" sz="1500" b="1" dirty="0">
                <a:solidFill>
                  <a:srgbClr val="1F3864"/>
                </a:solidFill>
                <a:latin typeface="Cambria" pitchFamily="34" charset="0"/>
                <a:ea typeface="Cambria" pitchFamily="34" charset="-122"/>
                <a:cs typeface="Cambria" pitchFamily="34" charset="-120"/>
              </a:rPr>
              <a:t>Why This Matters for Autophagy</a:t>
            </a:r>
            <a:endParaRPr lang="en-US" sz="1500" dirty="0"/>
          </a:p>
        </p:txBody>
      </p:sp>
      <p:sp>
        <p:nvSpPr>
          <p:cNvPr id="8" name="Text 6"/>
          <p:cNvSpPr/>
          <p:nvPr/>
        </p:nvSpPr>
        <p:spPr>
          <a:xfrm>
            <a:off x="777240" y="3657600"/>
            <a:ext cx="10607040" cy="237744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Chronic corporate stress elevates cortisol, which directly suppresses autophagy. Working 55+ hours weekly makes proper fasting timing nearly impossible. Constant travel disrupts circadian rhythm that supports autophagy. Redesigning the lifestyle that damaged autophagy allows the framework to actually work. This program addresses exactly that dimension of the men's longevity equation.</a:t>
            </a:r>
            <a:endParaRPr lang="en-US" sz="1200" dirty="0"/>
          </a:p>
        </p:txBody>
      </p:sp>
      <p:sp>
        <p:nvSpPr>
          <p:cNvPr id="9" name="Text 7"/>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44 of 55</a:t>
            </a:r>
            <a:endParaRPr lang="en-US" sz="9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The Combined Coaching Option</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Both programs together for the complete transformation</a:t>
            </a:r>
            <a:endParaRPr lang="en-US" sz="1200" dirty="0"/>
          </a:p>
        </p:txBody>
      </p:sp>
      <p:sp>
        <p:nvSpPr>
          <p:cNvPr id="4" name="Text 2"/>
          <p:cNvSpPr/>
          <p:nvPr/>
        </p:nvSpPr>
        <p:spPr>
          <a:xfrm>
            <a:off x="548640" y="1600200"/>
            <a:ext cx="11064240" cy="1097280"/>
          </a:xfrm>
          <a:prstGeom prst="rect">
            <a:avLst/>
          </a:prstGeom>
          <a:noFill/>
          <a:ln/>
        </p:spPr>
        <p:txBody>
          <a:bodyPr wrap="square" rtlCol="0" anchor="ctr"/>
          <a:lstStyle/>
          <a:p>
            <a:pPr indent="0" marL="0">
              <a:buNone/>
            </a:pPr>
            <a:r>
              <a:rPr lang="en-US" sz="1250" dirty="0">
                <a:solidFill>
                  <a:srgbClr val="1F1F1F"/>
                </a:solidFill>
                <a:latin typeface="Calibri" pitchFamily="34" charset="0"/>
                <a:ea typeface="Calibri" pitchFamily="34" charset="-122"/>
                <a:cs typeface="Calibri" pitchFamily="34" charset="-120"/>
              </a:rPr>
              <a:t>Either coaching program can be engaged independently based on which dimension is the primary concern. For men who recognize that both biology and lifestyle require attention, Dr. Ellis offers the option to combine both programs into a single coordinated coaching engagement.</a:t>
            </a:r>
            <a:endParaRPr lang="en-US" sz="1250" dirty="0"/>
          </a:p>
        </p:txBody>
      </p:sp>
      <p:sp>
        <p:nvSpPr>
          <p:cNvPr id="5" name="Text 3"/>
          <p:cNvSpPr/>
          <p:nvPr/>
        </p:nvSpPr>
        <p:spPr>
          <a:xfrm>
            <a:off x="548640" y="2834640"/>
            <a:ext cx="11064240" cy="365760"/>
          </a:xfrm>
          <a:prstGeom prst="rect">
            <a:avLst/>
          </a:prstGeom>
          <a:noFill/>
          <a:ln/>
        </p:spPr>
        <p:txBody>
          <a:bodyPr wrap="square" rtlCol="0" anchor="ctr"/>
          <a:lstStyle/>
          <a:p>
            <a:pPr indent="0" marL="0">
              <a:buNone/>
            </a:pPr>
            <a:r>
              <a:rPr lang="en-US" sz="1500" b="1" dirty="0">
                <a:solidFill>
                  <a:srgbClr val="1F3864"/>
                </a:solidFill>
                <a:latin typeface="Cambria" pitchFamily="34" charset="0"/>
                <a:ea typeface="Cambria" pitchFamily="34" charset="-122"/>
                <a:cs typeface="Cambria" pitchFamily="34" charset="-120"/>
              </a:rPr>
              <a:t>Why Combined Produces the Best Results</a:t>
            </a:r>
            <a:endParaRPr lang="en-US" sz="1500" dirty="0"/>
          </a:p>
        </p:txBody>
      </p:sp>
      <p:sp>
        <p:nvSpPr>
          <p:cNvPr id="6" name="Shape 4"/>
          <p:cNvSpPr/>
          <p:nvPr/>
        </p:nvSpPr>
        <p:spPr>
          <a:xfrm>
            <a:off x="640080" y="3383280"/>
            <a:ext cx="365760" cy="365760"/>
          </a:xfrm>
          <a:prstGeom prst="ellipse">
            <a:avLst/>
          </a:prstGeom>
          <a:solidFill>
            <a:srgbClr val="C9A227"/>
          </a:solidFill>
          <a:ln w="12700">
            <a:solidFill>
              <a:srgbClr val="C9A227"/>
            </a:solidFill>
            <a:prstDash val="solid"/>
          </a:ln>
        </p:spPr>
      </p:sp>
      <p:sp>
        <p:nvSpPr>
          <p:cNvPr id="7" name="Text 5"/>
          <p:cNvSpPr/>
          <p:nvPr/>
        </p:nvSpPr>
        <p:spPr>
          <a:xfrm>
            <a:off x="640080" y="3383280"/>
            <a:ext cx="365760" cy="365760"/>
          </a:xfrm>
          <a:prstGeom prst="rect">
            <a:avLst/>
          </a:prstGeom>
          <a:noFill/>
          <a:ln/>
        </p:spPr>
        <p:txBody>
          <a:bodyPr wrap="square" rtlCol="0" anchor="ctr"/>
          <a:lstStyle/>
          <a:p>
            <a:pPr algn="ctr" indent="0" marL="0">
              <a:buNone/>
            </a:pPr>
            <a:r>
              <a:rPr lang="en-US" sz="1300" b="1" dirty="0">
                <a:solidFill>
                  <a:srgbClr val="1F3864"/>
                </a:solidFill>
                <a:latin typeface="Cambria" pitchFamily="34" charset="0"/>
                <a:ea typeface="Cambria" pitchFamily="34" charset="-122"/>
                <a:cs typeface="Cambria" pitchFamily="34" charset="-120"/>
              </a:rPr>
              <a:t>1</a:t>
            </a:r>
            <a:endParaRPr lang="en-US" sz="1300" dirty="0"/>
          </a:p>
        </p:txBody>
      </p:sp>
      <p:sp>
        <p:nvSpPr>
          <p:cNvPr id="8" name="Text 6"/>
          <p:cNvSpPr/>
          <p:nvPr/>
        </p:nvSpPr>
        <p:spPr>
          <a:xfrm>
            <a:off x="1188720" y="3291840"/>
            <a:ext cx="10332720" cy="502920"/>
          </a:xfrm>
          <a:prstGeom prst="rect">
            <a:avLst/>
          </a:prstGeom>
          <a:noFill/>
          <a:ln/>
        </p:spPr>
        <p:txBody>
          <a:bodyPr wrap="square" rtlCol="0" anchor="t"/>
          <a:lstStyle/>
          <a:p>
            <a:pPr indent="0" marL="0">
              <a:buNone/>
            </a:pPr>
            <a:r>
              <a:rPr lang="en-US" sz="1200" b="1" dirty="0">
                <a:solidFill>
                  <a:srgbClr val="1F3864"/>
                </a:solidFill>
                <a:latin typeface="Cambria" pitchFamily="34" charset="0"/>
                <a:ea typeface="Cambria" pitchFamily="34" charset="-122"/>
                <a:cs typeface="Cambria" pitchFamily="34" charset="-120"/>
              </a:rPr>
              <a:t>Restored autophagy enables lifestyle transition</a:t>
            </a:r>
            <a:endParaRPr lang="en-US" sz="1200" dirty="0"/>
          </a:p>
          <a:p>
            <a:pPr indent="0" marL="0">
              <a:buNone/>
            </a:pPr>
            <a:r>
              <a:rPr lang="en-US" sz="1050" dirty="0">
                <a:solidFill>
                  <a:srgbClr val="1F1F1F"/>
                </a:solidFill>
                <a:latin typeface="Calibri" pitchFamily="34" charset="0"/>
                <a:ea typeface="Calibri" pitchFamily="34" charset="-122"/>
                <a:cs typeface="Calibri" pitchFamily="34" charset="-120"/>
              </a:rPr>
              <a:t>Improved energy and cognition support the professional shift</a:t>
            </a:r>
            <a:endParaRPr lang="en-US" sz="1200" dirty="0"/>
          </a:p>
        </p:txBody>
      </p:sp>
      <p:sp>
        <p:nvSpPr>
          <p:cNvPr id="9" name="Shape 7"/>
          <p:cNvSpPr/>
          <p:nvPr/>
        </p:nvSpPr>
        <p:spPr>
          <a:xfrm>
            <a:off x="640080" y="3931920"/>
            <a:ext cx="365760" cy="365760"/>
          </a:xfrm>
          <a:prstGeom prst="ellipse">
            <a:avLst/>
          </a:prstGeom>
          <a:solidFill>
            <a:srgbClr val="C9A227"/>
          </a:solidFill>
          <a:ln w="12700">
            <a:solidFill>
              <a:srgbClr val="C9A227"/>
            </a:solidFill>
            <a:prstDash val="solid"/>
          </a:ln>
        </p:spPr>
      </p:sp>
      <p:sp>
        <p:nvSpPr>
          <p:cNvPr id="10" name="Text 8"/>
          <p:cNvSpPr/>
          <p:nvPr/>
        </p:nvSpPr>
        <p:spPr>
          <a:xfrm>
            <a:off x="640080" y="3931920"/>
            <a:ext cx="365760" cy="365760"/>
          </a:xfrm>
          <a:prstGeom prst="rect">
            <a:avLst/>
          </a:prstGeom>
          <a:noFill/>
          <a:ln/>
        </p:spPr>
        <p:txBody>
          <a:bodyPr wrap="square" rtlCol="0" anchor="ctr"/>
          <a:lstStyle/>
          <a:p>
            <a:pPr algn="ctr" indent="0" marL="0">
              <a:buNone/>
            </a:pPr>
            <a:r>
              <a:rPr lang="en-US" sz="1300" b="1" dirty="0">
                <a:solidFill>
                  <a:srgbClr val="1F3864"/>
                </a:solidFill>
                <a:latin typeface="Cambria" pitchFamily="34" charset="0"/>
                <a:ea typeface="Cambria" pitchFamily="34" charset="-122"/>
                <a:cs typeface="Cambria" pitchFamily="34" charset="-120"/>
              </a:rPr>
              <a:t>2</a:t>
            </a:r>
            <a:endParaRPr lang="en-US" sz="1300" dirty="0"/>
          </a:p>
        </p:txBody>
      </p:sp>
      <p:sp>
        <p:nvSpPr>
          <p:cNvPr id="11" name="Text 9"/>
          <p:cNvSpPr/>
          <p:nvPr/>
        </p:nvSpPr>
        <p:spPr>
          <a:xfrm>
            <a:off x="1188720" y="3840480"/>
            <a:ext cx="10332720" cy="502920"/>
          </a:xfrm>
          <a:prstGeom prst="rect">
            <a:avLst/>
          </a:prstGeom>
          <a:noFill/>
          <a:ln/>
        </p:spPr>
        <p:txBody>
          <a:bodyPr wrap="square" rtlCol="0" anchor="t"/>
          <a:lstStyle/>
          <a:p>
            <a:pPr indent="0" marL="0">
              <a:buNone/>
            </a:pPr>
            <a:r>
              <a:rPr lang="en-US" sz="1200" b="1" dirty="0">
                <a:solidFill>
                  <a:srgbClr val="1F3864"/>
                </a:solidFill>
                <a:latin typeface="Cambria" pitchFamily="34" charset="0"/>
                <a:ea typeface="Cambria" pitchFamily="34" charset="-122"/>
                <a:cs typeface="Cambria" pitchFamily="34" charset="-120"/>
              </a:rPr>
              <a:t>Redesigned lifestyle sustains autophagy activation</a:t>
            </a:r>
            <a:endParaRPr lang="en-US" sz="1200" dirty="0"/>
          </a:p>
          <a:p>
            <a:pPr indent="0" marL="0">
              <a:buNone/>
            </a:pPr>
            <a:r>
              <a:rPr lang="en-US" sz="1050" dirty="0">
                <a:solidFill>
                  <a:srgbClr val="1F1F1F"/>
                </a:solidFill>
                <a:latin typeface="Calibri" pitchFamily="34" charset="0"/>
                <a:ea typeface="Calibri" pitchFamily="34" charset="-122"/>
                <a:cs typeface="Calibri" pitchFamily="34" charset="-120"/>
              </a:rPr>
              <a:t>Removes chronic stress that would otherwise suppress cellular renewal</a:t>
            </a:r>
            <a:endParaRPr lang="en-US" sz="1200" dirty="0"/>
          </a:p>
        </p:txBody>
      </p:sp>
      <p:sp>
        <p:nvSpPr>
          <p:cNvPr id="12" name="Shape 10"/>
          <p:cNvSpPr/>
          <p:nvPr/>
        </p:nvSpPr>
        <p:spPr>
          <a:xfrm>
            <a:off x="640080" y="4480560"/>
            <a:ext cx="365760" cy="365760"/>
          </a:xfrm>
          <a:prstGeom prst="ellipse">
            <a:avLst/>
          </a:prstGeom>
          <a:solidFill>
            <a:srgbClr val="C9A227"/>
          </a:solidFill>
          <a:ln w="12700">
            <a:solidFill>
              <a:srgbClr val="C9A227"/>
            </a:solidFill>
            <a:prstDash val="solid"/>
          </a:ln>
        </p:spPr>
      </p:sp>
      <p:sp>
        <p:nvSpPr>
          <p:cNvPr id="13" name="Text 11"/>
          <p:cNvSpPr/>
          <p:nvPr/>
        </p:nvSpPr>
        <p:spPr>
          <a:xfrm>
            <a:off x="640080" y="4480560"/>
            <a:ext cx="365760" cy="365760"/>
          </a:xfrm>
          <a:prstGeom prst="rect">
            <a:avLst/>
          </a:prstGeom>
          <a:noFill/>
          <a:ln/>
        </p:spPr>
        <p:txBody>
          <a:bodyPr wrap="square" rtlCol="0" anchor="ctr"/>
          <a:lstStyle/>
          <a:p>
            <a:pPr algn="ctr" indent="0" marL="0">
              <a:buNone/>
            </a:pPr>
            <a:r>
              <a:rPr lang="en-US" sz="1300" b="1" dirty="0">
                <a:solidFill>
                  <a:srgbClr val="1F3864"/>
                </a:solidFill>
                <a:latin typeface="Cambria" pitchFamily="34" charset="0"/>
                <a:ea typeface="Cambria" pitchFamily="34" charset="-122"/>
                <a:cs typeface="Cambria" pitchFamily="34" charset="-120"/>
              </a:rPr>
              <a:t>3</a:t>
            </a:r>
            <a:endParaRPr lang="en-US" sz="1300" dirty="0"/>
          </a:p>
        </p:txBody>
      </p:sp>
      <p:sp>
        <p:nvSpPr>
          <p:cNvPr id="14" name="Text 12"/>
          <p:cNvSpPr/>
          <p:nvPr/>
        </p:nvSpPr>
        <p:spPr>
          <a:xfrm>
            <a:off x="1188720" y="4389120"/>
            <a:ext cx="10332720" cy="502920"/>
          </a:xfrm>
          <a:prstGeom prst="rect">
            <a:avLst/>
          </a:prstGeom>
          <a:noFill/>
          <a:ln/>
        </p:spPr>
        <p:txBody>
          <a:bodyPr wrap="square" rtlCol="0" anchor="t"/>
          <a:lstStyle/>
          <a:p>
            <a:pPr indent="0" marL="0">
              <a:buNone/>
            </a:pPr>
            <a:r>
              <a:rPr lang="en-US" sz="1200" b="1" dirty="0">
                <a:solidFill>
                  <a:srgbClr val="1F3864"/>
                </a:solidFill>
                <a:latin typeface="Cambria" pitchFamily="34" charset="0"/>
                <a:ea typeface="Cambria" pitchFamily="34" charset="-122"/>
                <a:cs typeface="Cambria" pitchFamily="34" charset="-120"/>
              </a:rPr>
              <a:t>Both dimensions reinforce each other continuously</a:t>
            </a:r>
            <a:endParaRPr lang="en-US" sz="1200" dirty="0"/>
          </a:p>
          <a:p>
            <a:pPr indent="0" marL="0">
              <a:buNone/>
            </a:pPr>
            <a:r>
              <a:rPr lang="en-US" sz="1050" dirty="0">
                <a:solidFill>
                  <a:srgbClr val="1F1F1F"/>
                </a:solidFill>
                <a:latin typeface="Calibri" pitchFamily="34" charset="0"/>
                <a:ea typeface="Calibri" pitchFamily="34" charset="-122"/>
                <a:cs typeface="Calibri" pitchFamily="34" charset="-120"/>
              </a:rPr>
              <a:t>The integrated framework produces compounding results</a:t>
            </a:r>
            <a:endParaRPr lang="en-US" sz="1200" dirty="0"/>
          </a:p>
        </p:txBody>
      </p:sp>
      <p:sp>
        <p:nvSpPr>
          <p:cNvPr id="15" name="Shape 13"/>
          <p:cNvSpPr/>
          <p:nvPr/>
        </p:nvSpPr>
        <p:spPr>
          <a:xfrm>
            <a:off x="640080" y="5029200"/>
            <a:ext cx="365760" cy="365760"/>
          </a:xfrm>
          <a:prstGeom prst="ellipse">
            <a:avLst/>
          </a:prstGeom>
          <a:solidFill>
            <a:srgbClr val="C9A227"/>
          </a:solidFill>
          <a:ln w="12700">
            <a:solidFill>
              <a:srgbClr val="C9A227"/>
            </a:solidFill>
            <a:prstDash val="solid"/>
          </a:ln>
        </p:spPr>
      </p:sp>
      <p:sp>
        <p:nvSpPr>
          <p:cNvPr id="16" name="Text 14"/>
          <p:cNvSpPr/>
          <p:nvPr/>
        </p:nvSpPr>
        <p:spPr>
          <a:xfrm>
            <a:off x="640080" y="5029200"/>
            <a:ext cx="365760" cy="365760"/>
          </a:xfrm>
          <a:prstGeom prst="rect">
            <a:avLst/>
          </a:prstGeom>
          <a:noFill/>
          <a:ln/>
        </p:spPr>
        <p:txBody>
          <a:bodyPr wrap="square" rtlCol="0" anchor="ctr"/>
          <a:lstStyle/>
          <a:p>
            <a:pPr algn="ctr" indent="0" marL="0">
              <a:buNone/>
            </a:pPr>
            <a:r>
              <a:rPr lang="en-US" sz="1300" b="1" dirty="0">
                <a:solidFill>
                  <a:srgbClr val="1F3864"/>
                </a:solidFill>
                <a:latin typeface="Cambria" pitchFamily="34" charset="0"/>
                <a:ea typeface="Cambria" pitchFamily="34" charset="-122"/>
                <a:cs typeface="Cambria" pitchFamily="34" charset="-120"/>
              </a:rPr>
              <a:t>4</a:t>
            </a:r>
            <a:endParaRPr lang="en-US" sz="1300" dirty="0"/>
          </a:p>
        </p:txBody>
      </p:sp>
      <p:sp>
        <p:nvSpPr>
          <p:cNvPr id="17" name="Text 15"/>
          <p:cNvSpPr/>
          <p:nvPr/>
        </p:nvSpPr>
        <p:spPr>
          <a:xfrm>
            <a:off x="1188720" y="4937760"/>
            <a:ext cx="10332720" cy="502920"/>
          </a:xfrm>
          <a:prstGeom prst="rect">
            <a:avLst/>
          </a:prstGeom>
          <a:noFill/>
          <a:ln/>
        </p:spPr>
        <p:txBody>
          <a:bodyPr wrap="square" rtlCol="0" anchor="t"/>
          <a:lstStyle/>
          <a:p>
            <a:pPr indent="0" marL="0">
              <a:buNone/>
            </a:pPr>
            <a:r>
              <a:rPr lang="en-US" sz="1200" b="1" dirty="0">
                <a:solidFill>
                  <a:srgbClr val="1F3864"/>
                </a:solidFill>
                <a:latin typeface="Cambria" pitchFamily="34" charset="0"/>
                <a:ea typeface="Cambria" pitchFamily="34" charset="-122"/>
                <a:cs typeface="Cambria" pitchFamily="34" charset="-120"/>
              </a:rPr>
              <a:t>One coordinated engagement rather than sequential programs</a:t>
            </a:r>
            <a:endParaRPr lang="en-US" sz="1200" dirty="0"/>
          </a:p>
          <a:p>
            <a:pPr indent="0" marL="0">
              <a:buNone/>
            </a:pPr>
            <a:r>
              <a:rPr lang="en-US" sz="1050" dirty="0">
                <a:solidFill>
                  <a:srgbClr val="1F1F1F"/>
                </a:solidFill>
                <a:latin typeface="Calibri" pitchFamily="34" charset="0"/>
                <a:ea typeface="Calibri" pitchFamily="34" charset="-122"/>
                <a:cs typeface="Calibri" pitchFamily="34" charset="-120"/>
              </a:rPr>
              <a:t>Efficient use of time and coaching resources</a:t>
            </a:r>
            <a:endParaRPr lang="en-US" sz="1200" dirty="0"/>
          </a:p>
        </p:txBody>
      </p:sp>
      <p:sp>
        <p:nvSpPr>
          <p:cNvPr id="18" name="Shape 16"/>
          <p:cNvSpPr/>
          <p:nvPr/>
        </p:nvSpPr>
        <p:spPr>
          <a:xfrm>
            <a:off x="640080" y="5577840"/>
            <a:ext cx="365760" cy="365760"/>
          </a:xfrm>
          <a:prstGeom prst="ellipse">
            <a:avLst/>
          </a:prstGeom>
          <a:solidFill>
            <a:srgbClr val="C9A227"/>
          </a:solidFill>
          <a:ln w="12700">
            <a:solidFill>
              <a:srgbClr val="C9A227"/>
            </a:solidFill>
            <a:prstDash val="solid"/>
          </a:ln>
        </p:spPr>
      </p:sp>
      <p:sp>
        <p:nvSpPr>
          <p:cNvPr id="19" name="Text 17"/>
          <p:cNvSpPr/>
          <p:nvPr/>
        </p:nvSpPr>
        <p:spPr>
          <a:xfrm>
            <a:off x="640080" y="5577840"/>
            <a:ext cx="365760" cy="365760"/>
          </a:xfrm>
          <a:prstGeom prst="rect">
            <a:avLst/>
          </a:prstGeom>
          <a:noFill/>
          <a:ln/>
        </p:spPr>
        <p:txBody>
          <a:bodyPr wrap="square" rtlCol="0" anchor="ctr"/>
          <a:lstStyle/>
          <a:p>
            <a:pPr algn="ctr" indent="0" marL="0">
              <a:buNone/>
            </a:pPr>
            <a:r>
              <a:rPr lang="en-US" sz="1300" b="1" dirty="0">
                <a:solidFill>
                  <a:srgbClr val="1F3864"/>
                </a:solidFill>
                <a:latin typeface="Cambria" pitchFamily="34" charset="0"/>
                <a:ea typeface="Cambria" pitchFamily="34" charset="-122"/>
                <a:cs typeface="Cambria" pitchFamily="34" charset="-120"/>
              </a:rPr>
              <a:t>5</a:t>
            </a:r>
            <a:endParaRPr lang="en-US" sz="1300" dirty="0"/>
          </a:p>
        </p:txBody>
      </p:sp>
      <p:sp>
        <p:nvSpPr>
          <p:cNvPr id="20" name="Text 18"/>
          <p:cNvSpPr/>
          <p:nvPr/>
        </p:nvSpPr>
        <p:spPr>
          <a:xfrm>
            <a:off x="1188720" y="5486400"/>
            <a:ext cx="10332720" cy="502920"/>
          </a:xfrm>
          <a:prstGeom prst="rect">
            <a:avLst/>
          </a:prstGeom>
          <a:noFill/>
          <a:ln/>
        </p:spPr>
        <p:txBody>
          <a:bodyPr wrap="square" rtlCol="0" anchor="t"/>
          <a:lstStyle/>
          <a:p>
            <a:pPr indent="0" marL="0">
              <a:buNone/>
            </a:pPr>
            <a:r>
              <a:rPr lang="en-US" sz="1200" b="1" dirty="0">
                <a:solidFill>
                  <a:srgbClr val="1F3864"/>
                </a:solidFill>
                <a:latin typeface="Cambria" pitchFamily="34" charset="0"/>
                <a:ea typeface="Cambria" pitchFamily="34" charset="-122"/>
                <a:cs typeface="Cambria" pitchFamily="34" charset="-120"/>
              </a:rPr>
              <a:t>Contact Dr. Ellis directly to discuss combined option</a:t>
            </a:r>
            <a:endParaRPr lang="en-US" sz="1200" dirty="0"/>
          </a:p>
          <a:p>
            <a:pPr indent="0" marL="0">
              <a:buNone/>
            </a:pPr>
            <a:r>
              <a:rPr lang="en-US" sz="1050" dirty="0">
                <a:solidFill>
                  <a:srgbClr val="1F1F1F"/>
                </a:solidFill>
                <a:latin typeface="Calibri" pitchFamily="34" charset="0"/>
                <a:ea typeface="Calibri" pitchFamily="34" charset="-122"/>
                <a:cs typeface="Calibri" pitchFamily="34" charset="-120"/>
              </a:rPr>
              <a:t>Customized structure discussed during initial consultation</a:t>
            </a:r>
            <a:endParaRPr lang="en-US" sz="1200" dirty="0"/>
          </a:p>
        </p:txBody>
      </p:sp>
      <p:sp>
        <p:nvSpPr>
          <p:cNvPr id="21" name="Text 19"/>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45 of 55</a:t>
            </a:r>
            <a:endParaRPr lang="en-US" sz="9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Additional Educational Resources</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Where to learn more about Dr. Ellis' work</a:t>
            </a:r>
            <a:endParaRPr lang="en-US" sz="1200" dirty="0"/>
          </a:p>
        </p:txBody>
      </p:sp>
      <p:sp>
        <p:nvSpPr>
          <p:cNvPr id="4" name="Shape 2"/>
          <p:cNvSpPr/>
          <p:nvPr/>
        </p:nvSpPr>
        <p:spPr>
          <a:xfrm>
            <a:off x="548640" y="1691640"/>
            <a:ext cx="11064240" cy="502920"/>
          </a:xfrm>
          <a:prstGeom prst="rect">
            <a:avLst/>
          </a:prstGeom>
          <a:solidFill>
            <a:srgbClr val="F7F5F0"/>
          </a:solidFill>
          <a:ln w="12700">
            <a:solidFill>
              <a:srgbClr val="C9A227"/>
            </a:solidFill>
            <a:prstDash val="solid"/>
          </a:ln>
        </p:spPr>
      </p:sp>
      <p:sp>
        <p:nvSpPr>
          <p:cNvPr id="5" name="Text 3"/>
          <p:cNvSpPr/>
          <p:nvPr/>
        </p:nvSpPr>
        <p:spPr>
          <a:xfrm>
            <a:off x="777240" y="1691640"/>
            <a:ext cx="10515600" cy="502920"/>
          </a:xfrm>
          <a:prstGeom prst="rect">
            <a:avLst/>
          </a:prstGeom>
          <a:noFill/>
          <a:ln/>
        </p:spPr>
        <p:txBody>
          <a:bodyPr wrap="square" rtlCol="0" anchor="ctr"/>
          <a:lstStyle/>
          <a:p>
            <a:pPr indent="0" marL="0">
              <a:buNone/>
            </a:pPr>
            <a:r>
              <a:rPr lang="en-US" sz="1200" b="1" dirty="0">
                <a:solidFill>
                  <a:srgbClr val="1F3864"/>
                </a:solidFill>
                <a:latin typeface="Cambria" pitchFamily="34" charset="0"/>
                <a:ea typeface="Cambria" pitchFamily="34" charset="-122"/>
                <a:cs typeface="Cambria" pitchFamily="34" charset="-120"/>
              </a:rPr>
              <a:t>Main Website: </a:t>
            </a:r>
            <a:pPr indent="0" marL="0">
              <a:buNone/>
            </a:pPr>
            <a:r>
              <a:rPr lang="en-US" sz="1000" u="sng" dirty="0">
                <a:solidFill>
                  <a:srgbClr val="2E75B6"/>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https://johnspencerellis.com</a:t>
            </a:r>
            <a:endParaRPr lang="en-US" sz="1200" dirty="0"/>
          </a:p>
          <a:p>
            <a:pPr indent="0" marL="0">
              <a:buNone/>
            </a:pPr>
            <a:r>
              <a:rPr lang="en-US" sz="1000" i="1" dirty="0">
                <a:solidFill>
                  <a:srgbClr val="555555"/>
                </a:solidFill>
                <a:latin typeface="Calibri" pitchFamily="34" charset="0"/>
                <a:ea typeface="Calibri" pitchFamily="34" charset="-122"/>
                <a:cs typeface="Calibri" pitchFamily="34" charset="-120"/>
              </a:rPr>
              <a:t>The primary hub for Dr. Ellis' work and coaching</a:t>
            </a:r>
            <a:endParaRPr lang="en-US" sz="1200" dirty="0"/>
          </a:p>
        </p:txBody>
      </p:sp>
      <p:sp>
        <p:nvSpPr>
          <p:cNvPr id="6" name="Shape 4"/>
          <p:cNvSpPr/>
          <p:nvPr/>
        </p:nvSpPr>
        <p:spPr>
          <a:xfrm>
            <a:off x="548640" y="2286000"/>
            <a:ext cx="11064240" cy="502920"/>
          </a:xfrm>
          <a:prstGeom prst="rect">
            <a:avLst/>
          </a:prstGeom>
          <a:solidFill>
            <a:srgbClr val="F7F5F0"/>
          </a:solidFill>
          <a:ln w="12700">
            <a:solidFill>
              <a:srgbClr val="C9A227"/>
            </a:solidFill>
            <a:prstDash val="solid"/>
          </a:ln>
        </p:spPr>
      </p:sp>
      <p:sp>
        <p:nvSpPr>
          <p:cNvPr id="7" name="Text 5"/>
          <p:cNvSpPr/>
          <p:nvPr/>
        </p:nvSpPr>
        <p:spPr>
          <a:xfrm>
            <a:off x="777240" y="2286000"/>
            <a:ext cx="10515600" cy="502920"/>
          </a:xfrm>
          <a:prstGeom prst="rect">
            <a:avLst/>
          </a:prstGeom>
          <a:noFill/>
          <a:ln/>
        </p:spPr>
        <p:txBody>
          <a:bodyPr wrap="square" rtlCol="0" anchor="ctr"/>
          <a:lstStyle/>
          <a:p>
            <a:pPr indent="0" marL="0">
              <a:buNone/>
            </a:pPr>
            <a:r>
              <a:rPr lang="en-US" sz="1200" b="1" dirty="0">
                <a:solidFill>
                  <a:srgbClr val="1F3864"/>
                </a:solidFill>
                <a:latin typeface="Cambria" pitchFamily="34" charset="0"/>
                <a:ea typeface="Cambria" pitchFamily="34" charset="-122"/>
                <a:cs typeface="Cambria" pitchFamily="34" charset="-120"/>
              </a:rPr>
              <a:t>Detailed Biography: </a:t>
            </a:r>
            <a:pPr indent="0" marL="0">
              <a:buNone/>
            </a:pPr>
            <a:r>
              <a:rPr lang="en-US" sz="1000" u="sng" dirty="0">
                <a:solidFill>
                  <a:srgbClr val="2E75B6"/>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https://johnspencerellis.com/about</a:t>
            </a:r>
            <a:endParaRPr lang="en-US" sz="1200" dirty="0"/>
          </a:p>
          <a:p>
            <a:pPr indent="0" marL="0">
              <a:buNone/>
            </a:pPr>
            <a:r>
              <a:rPr lang="en-US" sz="1000" i="1" dirty="0">
                <a:solidFill>
                  <a:srgbClr val="555555"/>
                </a:solidFill>
                <a:latin typeface="Calibri" pitchFamily="34" charset="0"/>
                <a:ea typeface="Calibri" pitchFamily="34" charset="-122"/>
                <a:cs typeface="Calibri" pitchFamily="34" charset="-120"/>
              </a:rPr>
              <a:t>Complete background and credentials</a:t>
            </a:r>
            <a:endParaRPr lang="en-US" sz="1200" dirty="0"/>
          </a:p>
        </p:txBody>
      </p:sp>
      <p:sp>
        <p:nvSpPr>
          <p:cNvPr id="8" name="Shape 6"/>
          <p:cNvSpPr/>
          <p:nvPr/>
        </p:nvSpPr>
        <p:spPr>
          <a:xfrm>
            <a:off x="548640" y="2880360"/>
            <a:ext cx="11064240" cy="502920"/>
          </a:xfrm>
          <a:prstGeom prst="rect">
            <a:avLst/>
          </a:prstGeom>
          <a:solidFill>
            <a:srgbClr val="F7F5F0"/>
          </a:solidFill>
          <a:ln w="12700">
            <a:solidFill>
              <a:srgbClr val="C9A227"/>
            </a:solidFill>
            <a:prstDash val="solid"/>
          </a:ln>
        </p:spPr>
      </p:sp>
      <p:sp>
        <p:nvSpPr>
          <p:cNvPr id="9" name="Text 7"/>
          <p:cNvSpPr/>
          <p:nvPr/>
        </p:nvSpPr>
        <p:spPr>
          <a:xfrm>
            <a:off x="777240" y="2880360"/>
            <a:ext cx="10515600" cy="502920"/>
          </a:xfrm>
          <a:prstGeom prst="rect">
            <a:avLst/>
          </a:prstGeom>
          <a:noFill/>
          <a:ln/>
        </p:spPr>
        <p:txBody>
          <a:bodyPr wrap="square" rtlCol="0" anchor="ctr"/>
          <a:lstStyle/>
          <a:p>
            <a:pPr indent="0" marL="0">
              <a:buNone/>
            </a:pPr>
            <a:r>
              <a:rPr lang="en-US" sz="1200" b="1" dirty="0">
                <a:solidFill>
                  <a:srgbClr val="1F3864"/>
                </a:solidFill>
                <a:latin typeface="Cambria" pitchFamily="34" charset="0"/>
                <a:ea typeface="Cambria" pitchFamily="34" charset="-122"/>
                <a:cs typeface="Cambria" pitchFamily="34" charset="-120"/>
              </a:rPr>
              <a:t>Diet Guru: </a:t>
            </a:r>
            <a:pPr indent="0" marL="0">
              <a:buNone/>
            </a:pPr>
            <a:r>
              <a:rPr lang="en-US" sz="1000" u="sng" dirty="0">
                <a:solidFill>
                  <a:srgbClr val="2E75B6"/>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https://dietguru.com/</a:t>
            </a:r>
            <a:endParaRPr lang="en-US" sz="1200" dirty="0"/>
          </a:p>
          <a:p>
            <a:pPr indent="0" marL="0">
              <a:buNone/>
            </a:pPr>
            <a:r>
              <a:rPr lang="en-US" sz="1000" i="1" dirty="0">
                <a:solidFill>
                  <a:srgbClr val="555555"/>
                </a:solidFill>
                <a:latin typeface="Calibri" pitchFamily="34" charset="0"/>
                <a:ea typeface="Calibri" pitchFamily="34" charset="-122"/>
                <a:cs typeface="Calibri" pitchFamily="34" charset="-120"/>
              </a:rPr>
              <a:t>Nutrition-focused platform</a:t>
            </a:r>
            <a:endParaRPr lang="en-US" sz="1200" dirty="0"/>
          </a:p>
        </p:txBody>
      </p:sp>
      <p:sp>
        <p:nvSpPr>
          <p:cNvPr id="10" name="Shape 8"/>
          <p:cNvSpPr/>
          <p:nvPr/>
        </p:nvSpPr>
        <p:spPr>
          <a:xfrm>
            <a:off x="548640" y="3474720"/>
            <a:ext cx="11064240" cy="502920"/>
          </a:xfrm>
          <a:prstGeom prst="rect">
            <a:avLst/>
          </a:prstGeom>
          <a:solidFill>
            <a:srgbClr val="F7F5F0"/>
          </a:solidFill>
          <a:ln w="12700">
            <a:solidFill>
              <a:srgbClr val="C9A227"/>
            </a:solidFill>
            <a:prstDash val="solid"/>
          </a:ln>
        </p:spPr>
      </p:sp>
      <p:sp>
        <p:nvSpPr>
          <p:cNvPr id="11" name="Text 9"/>
          <p:cNvSpPr/>
          <p:nvPr/>
        </p:nvSpPr>
        <p:spPr>
          <a:xfrm>
            <a:off x="777240" y="3474720"/>
            <a:ext cx="10515600" cy="502920"/>
          </a:xfrm>
          <a:prstGeom prst="rect">
            <a:avLst/>
          </a:prstGeom>
          <a:noFill/>
          <a:ln/>
        </p:spPr>
        <p:txBody>
          <a:bodyPr wrap="square" rtlCol="0" anchor="ctr"/>
          <a:lstStyle/>
          <a:p>
            <a:pPr indent="0" marL="0">
              <a:buNone/>
            </a:pPr>
            <a:r>
              <a:rPr lang="en-US" sz="1200" b="1" dirty="0">
                <a:solidFill>
                  <a:srgbClr val="1F3864"/>
                </a:solidFill>
                <a:latin typeface="Cambria" pitchFamily="34" charset="0"/>
                <a:ea typeface="Cambria" pitchFamily="34" charset="-122"/>
                <a:cs typeface="Cambria" pitchFamily="34" charset="-120"/>
              </a:rPr>
              <a:t>Diet Guru Men 40+: </a:t>
            </a:r>
            <a:pPr indent="0" marL="0">
              <a:buNone/>
            </a:pPr>
            <a:r>
              <a:rPr lang="en-US" sz="1000" u="sng" dirty="0">
                <a:solidFill>
                  <a:srgbClr val="2E75B6"/>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https://dietguru.com/health-coaching-for-men-age-40-and-over/</a:t>
            </a:r>
            <a:endParaRPr lang="en-US" sz="1200" dirty="0"/>
          </a:p>
          <a:p>
            <a:pPr indent="0" marL="0">
              <a:buNone/>
            </a:pPr>
            <a:r>
              <a:rPr lang="en-US" sz="1000" i="1" dirty="0">
                <a:solidFill>
                  <a:srgbClr val="555555"/>
                </a:solidFill>
                <a:latin typeface="Calibri" pitchFamily="34" charset="0"/>
                <a:ea typeface="Calibri" pitchFamily="34" charset="-122"/>
                <a:cs typeface="Calibri" pitchFamily="34" charset="-120"/>
              </a:rPr>
              <a:t>Specific coaching content for men over 40</a:t>
            </a:r>
            <a:endParaRPr lang="en-US" sz="1200" dirty="0"/>
          </a:p>
        </p:txBody>
      </p:sp>
      <p:sp>
        <p:nvSpPr>
          <p:cNvPr id="12" name="Shape 10"/>
          <p:cNvSpPr/>
          <p:nvPr/>
        </p:nvSpPr>
        <p:spPr>
          <a:xfrm>
            <a:off x="548640" y="4069080"/>
            <a:ext cx="11064240" cy="502920"/>
          </a:xfrm>
          <a:prstGeom prst="rect">
            <a:avLst/>
          </a:prstGeom>
          <a:solidFill>
            <a:srgbClr val="F7F5F0"/>
          </a:solidFill>
          <a:ln w="12700">
            <a:solidFill>
              <a:srgbClr val="C9A227"/>
            </a:solidFill>
            <a:prstDash val="solid"/>
          </a:ln>
        </p:spPr>
      </p:sp>
      <p:sp>
        <p:nvSpPr>
          <p:cNvPr id="13" name="Text 11"/>
          <p:cNvSpPr/>
          <p:nvPr/>
        </p:nvSpPr>
        <p:spPr>
          <a:xfrm>
            <a:off x="777240" y="4069080"/>
            <a:ext cx="10515600" cy="502920"/>
          </a:xfrm>
          <a:prstGeom prst="rect">
            <a:avLst/>
          </a:prstGeom>
          <a:noFill/>
          <a:ln/>
        </p:spPr>
        <p:txBody>
          <a:bodyPr wrap="square" rtlCol="0" anchor="ctr"/>
          <a:lstStyle/>
          <a:p>
            <a:pPr indent="0" marL="0">
              <a:buNone/>
            </a:pPr>
            <a:r>
              <a:rPr lang="en-US" sz="1200" b="1" dirty="0">
                <a:solidFill>
                  <a:srgbClr val="1F3864"/>
                </a:solidFill>
                <a:latin typeface="Cambria" pitchFamily="34" charset="0"/>
                <a:ea typeface="Cambria" pitchFamily="34" charset="-122"/>
                <a:cs typeface="Cambria" pitchFamily="34" charset="-120"/>
              </a:rPr>
              <a:t>Substack Newsletter: </a:t>
            </a:r>
            <a:pPr indent="0" marL="0">
              <a:buNone/>
            </a:pPr>
            <a:r>
              <a:rPr lang="en-US" sz="1000" u="sng" dirty="0">
                <a:solidFill>
                  <a:srgbClr val="2E75B6"/>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https://johnspencerellis.substack.com/</a:t>
            </a:r>
            <a:endParaRPr lang="en-US" sz="1200" dirty="0"/>
          </a:p>
          <a:p>
            <a:pPr indent="0" marL="0">
              <a:buNone/>
            </a:pPr>
            <a:r>
              <a:rPr lang="en-US" sz="1000" i="1" dirty="0">
                <a:solidFill>
                  <a:srgbClr val="555555"/>
                </a:solidFill>
                <a:latin typeface="Calibri" pitchFamily="34" charset="0"/>
                <a:ea typeface="Calibri" pitchFamily="34" charset="-122"/>
                <a:cs typeface="Calibri" pitchFamily="34" charset="-120"/>
              </a:rPr>
              <a:t>Regular longevity insights and articles</a:t>
            </a:r>
            <a:endParaRPr lang="en-US" sz="1200" dirty="0"/>
          </a:p>
        </p:txBody>
      </p:sp>
      <p:sp>
        <p:nvSpPr>
          <p:cNvPr id="14" name="Shape 12"/>
          <p:cNvSpPr/>
          <p:nvPr/>
        </p:nvSpPr>
        <p:spPr>
          <a:xfrm>
            <a:off x="548640" y="4663440"/>
            <a:ext cx="11064240" cy="502920"/>
          </a:xfrm>
          <a:prstGeom prst="rect">
            <a:avLst/>
          </a:prstGeom>
          <a:solidFill>
            <a:srgbClr val="F7F5F0"/>
          </a:solidFill>
          <a:ln w="12700">
            <a:solidFill>
              <a:srgbClr val="C9A227"/>
            </a:solidFill>
            <a:prstDash val="solid"/>
          </a:ln>
        </p:spPr>
      </p:sp>
      <p:sp>
        <p:nvSpPr>
          <p:cNvPr id="15" name="Text 13"/>
          <p:cNvSpPr/>
          <p:nvPr/>
        </p:nvSpPr>
        <p:spPr>
          <a:xfrm>
            <a:off x="777240" y="4663440"/>
            <a:ext cx="10515600" cy="502920"/>
          </a:xfrm>
          <a:prstGeom prst="rect">
            <a:avLst/>
          </a:prstGeom>
          <a:noFill/>
          <a:ln/>
        </p:spPr>
        <p:txBody>
          <a:bodyPr wrap="square" rtlCol="0" anchor="ctr"/>
          <a:lstStyle/>
          <a:p>
            <a:pPr indent="0" marL="0">
              <a:buNone/>
            </a:pPr>
            <a:r>
              <a:rPr lang="en-US" sz="1200" b="1" dirty="0">
                <a:solidFill>
                  <a:srgbClr val="1F3864"/>
                </a:solidFill>
                <a:latin typeface="Cambria" pitchFamily="34" charset="0"/>
                <a:ea typeface="Cambria" pitchFamily="34" charset="-122"/>
                <a:cs typeface="Cambria" pitchFamily="34" charset="-120"/>
              </a:rPr>
              <a:t>LinkedIn Company Page: </a:t>
            </a:r>
            <a:pPr indent="0" marL="0">
              <a:buNone/>
            </a:pPr>
            <a:r>
              <a:rPr lang="en-US" sz="1000" u="sng" dirty="0">
                <a:solidFill>
                  <a:srgbClr val="2E75B6"/>
                </a:solidFill>
                <a:latin typeface="Calibri" pitchFamily="34" charset="0"/>
                <a:ea typeface="Calibri" pitchFamily="34" charset="-122"/>
                <a:cs typeface="Calibri" pitchFamily="34" charset="-120"/>
                <a:hlinkClick r:id="rId6" invalidUrl="" action="" tgtFrame="" tooltip="" history="1" highlightClick="0" endSnd="0">
                  <a:extLst>
                    <a:ext uri="{A12FA001-AC4F-418D-AE19-62706E023703}">
                      <ahyp:hlinkClr xmlns:ahyp="http://schemas.microsoft.com/office/drawing/2018/hyperlinkcolor" val="tx"/>
                    </a:ext>
                  </a:extLst>
                </a:hlinkClick>
              </a:rPr>
              <a:t>https://www.linkedin.com/company/john-spencer-ellis-mens-longevity-coach/</a:t>
            </a:r>
            <a:endParaRPr lang="en-US" sz="1200" dirty="0"/>
          </a:p>
          <a:p>
            <a:pPr indent="0" marL="0">
              <a:buNone/>
            </a:pPr>
            <a:r>
              <a:rPr lang="en-US" sz="1000" i="1" dirty="0">
                <a:solidFill>
                  <a:srgbClr val="555555"/>
                </a:solidFill>
                <a:latin typeface="Calibri" pitchFamily="34" charset="0"/>
                <a:ea typeface="Calibri" pitchFamily="34" charset="-122"/>
                <a:cs typeface="Calibri" pitchFamily="34" charset="-120"/>
              </a:rPr>
              <a:t>Professional updates on men's longevity coaching</a:t>
            </a:r>
            <a:endParaRPr lang="en-US" sz="1200" dirty="0"/>
          </a:p>
        </p:txBody>
      </p:sp>
      <p:sp>
        <p:nvSpPr>
          <p:cNvPr id="16" name="Shape 14"/>
          <p:cNvSpPr/>
          <p:nvPr/>
        </p:nvSpPr>
        <p:spPr>
          <a:xfrm>
            <a:off x="548640" y="5257800"/>
            <a:ext cx="11064240" cy="502920"/>
          </a:xfrm>
          <a:prstGeom prst="rect">
            <a:avLst/>
          </a:prstGeom>
          <a:solidFill>
            <a:srgbClr val="F7F5F0"/>
          </a:solidFill>
          <a:ln w="12700">
            <a:solidFill>
              <a:srgbClr val="C9A227"/>
            </a:solidFill>
            <a:prstDash val="solid"/>
          </a:ln>
        </p:spPr>
      </p:sp>
      <p:sp>
        <p:nvSpPr>
          <p:cNvPr id="17" name="Text 15"/>
          <p:cNvSpPr/>
          <p:nvPr/>
        </p:nvSpPr>
        <p:spPr>
          <a:xfrm>
            <a:off x="777240" y="5257800"/>
            <a:ext cx="10515600" cy="502920"/>
          </a:xfrm>
          <a:prstGeom prst="rect">
            <a:avLst/>
          </a:prstGeom>
          <a:noFill/>
          <a:ln/>
        </p:spPr>
        <p:txBody>
          <a:bodyPr wrap="square" rtlCol="0" anchor="ctr"/>
          <a:lstStyle/>
          <a:p>
            <a:pPr indent="0" marL="0">
              <a:buNone/>
            </a:pPr>
            <a:r>
              <a:rPr lang="en-US" sz="1200" b="1" dirty="0">
                <a:solidFill>
                  <a:srgbClr val="1F3864"/>
                </a:solidFill>
                <a:latin typeface="Cambria" pitchFamily="34" charset="0"/>
                <a:ea typeface="Cambria" pitchFamily="34" charset="-122"/>
                <a:cs typeface="Cambria" pitchFamily="34" charset="-120"/>
              </a:rPr>
              <a:t>YouTube Channel: </a:t>
            </a:r>
            <a:pPr indent="0" marL="0">
              <a:buNone/>
            </a:pPr>
            <a:r>
              <a:rPr lang="en-US" sz="1000" u="sng" dirty="0">
                <a:solidFill>
                  <a:srgbClr val="2E75B6"/>
                </a:solidFill>
                <a:latin typeface="Calibri" pitchFamily="34" charset="0"/>
                <a:ea typeface="Calibri" pitchFamily="34" charset="-122"/>
                <a:cs typeface="Calibri" pitchFamily="34" charset="-120"/>
                <a:hlinkClick r:id="rId7" invalidUrl="" action="" tgtFrame="" tooltip="" history="1" highlightClick="0" endSnd="0">
                  <a:extLst>
                    <a:ext uri="{A12FA001-AC4F-418D-AE19-62706E023703}">
                      <ahyp:hlinkClr xmlns:ahyp="http://schemas.microsoft.com/office/drawing/2018/hyperlinkcolor" val="tx"/>
                    </a:ext>
                  </a:extLst>
                </a:hlinkClick>
              </a:rPr>
              <a:t>https://www.youtube.com/@coachjohnspencerellis</a:t>
            </a:r>
            <a:endParaRPr lang="en-US" sz="1200" dirty="0"/>
          </a:p>
          <a:p>
            <a:pPr indent="0" marL="0">
              <a:buNone/>
            </a:pPr>
            <a:r>
              <a:rPr lang="en-US" sz="1000" i="1" dirty="0">
                <a:solidFill>
                  <a:srgbClr val="555555"/>
                </a:solidFill>
                <a:latin typeface="Calibri" pitchFamily="34" charset="0"/>
                <a:ea typeface="Calibri" pitchFamily="34" charset="-122"/>
                <a:cs typeface="Calibri" pitchFamily="34" charset="-120"/>
              </a:rPr>
              <a:t>Video content on longevity, coaching, and men's health</a:t>
            </a:r>
            <a:endParaRPr lang="en-US" sz="1200" dirty="0"/>
          </a:p>
        </p:txBody>
      </p:sp>
      <p:sp>
        <p:nvSpPr>
          <p:cNvPr id="18" name="Shape 16"/>
          <p:cNvSpPr/>
          <p:nvPr/>
        </p:nvSpPr>
        <p:spPr>
          <a:xfrm>
            <a:off x="548640" y="5852160"/>
            <a:ext cx="11064240" cy="502920"/>
          </a:xfrm>
          <a:prstGeom prst="rect">
            <a:avLst/>
          </a:prstGeom>
          <a:solidFill>
            <a:srgbClr val="F7F5F0"/>
          </a:solidFill>
          <a:ln w="12700">
            <a:solidFill>
              <a:srgbClr val="C9A227"/>
            </a:solidFill>
            <a:prstDash val="solid"/>
          </a:ln>
        </p:spPr>
      </p:sp>
      <p:sp>
        <p:nvSpPr>
          <p:cNvPr id="19" name="Text 17"/>
          <p:cNvSpPr/>
          <p:nvPr/>
        </p:nvSpPr>
        <p:spPr>
          <a:xfrm>
            <a:off x="777240" y="5852160"/>
            <a:ext cx="10515600" cy="502920"/>
          </a:xfrm>
          <a:prstGeom prst="rect">
            <a:avLst/>
          </a:prstGeom>
          <a:noFill/>
          <a:ln/>
        </p:spPr>
        <p:txBody>
          <a:bodyPr wrap="square" rtlCol="0" anchor="ctr"/>
          <a:lstStyle/>
          <a:p>
            <a:pPr indent="0" marL="0">
              <a:buNone/>
            </a:pPr>
            <a:r>
              <a:rPr lang="en-US" sz="1200" b="1" dirty="0">
                <a:solidFill>
                  <a:srgbClr val="1F3864"/>
                </a:solidFill>
                <a:latin typeface="Cambria" pitchFamily="34" charset="0"/>
                <a:ea typeface="Cambria" pitchFamily="34" charset="-122"/>
                <a:cs typeface="Cambria" pitchFamily="34" charset="-120"/>
              </a:rPr>
              <a:t>Instagram: </a:t>
            </a:r>
            <a:pPr indent="0" marL="0">
              <a:buNone/>
            </a:pPr>
            <a:r>
              <a:rPr lang="en-US" sz="1000" u="sng" dirty="0">
                <a:solidFill>
                  <a:srgbClr val="2E75B6"/>
                </a:solidFill>
                <a:latin typeface="Calibri" pitchFamily="34" charset="0"/>
                <a:ea typeface="Calibri" pitchFamily="34" charset="-122"/>
                <a:cs typeface="Calibri" pitchFamily="34" charset="-120"/>
                <a:hlinkClick r:id="rId8" invalidUrl="" action="" tgtFrame="" tooltip="" history="1" highlightClick="0" endSnd="0">
                  <a:extLst>
                    <a:ext uri="{A12FA001-AC4F-418D-AE19-62706E023703}">
                      <ahyp:hlinkClr xmlns:ahyp="http://schemas.microsoft.com/office/drawing/2018/hyperlinkcolor" val="tx"/>
                    </a:ext>
                  </a:extLst>
                </a:hlinkClick>
              </a:rPr>
              <a:t>https://instagram.com/johnspencerellis</a:t>
            </a:r>
            <a:endParaRPr lang="en-US" sz="1200" dirty="0"/>
          </a:p>
          <a:p>
            <a:pPr indent="0" marL="0">
              <a:buNone/>
            </a:pPr>
            <a:r>
              <a:rPr lang="en-US" sz="1000" i="1" dirty="0">
                <a:solidFill>
                  <a:srgbClr val="555555"/>
                </a:solidFill>
                <a:latin typeface="Calibri" pitchFamily="34" charset="0"/>
                <a:ea typeface="Calibri" pitchFamily="34" charset="-122"/>
                <a:cs typeface="Calibri" pitchFamily="34" charset="-120"/>
              </a:rPr>
              <a:t>Daily insights and quick tips</a:t>
            </a:r>
            <a:endParaRPr lang="en-US" sz="1200" dirty="0"/>
          </a:p>
        </p:txBody>
      </p:sp>
      <p:sp>
        <p:nvSpPr>
          <p:cNvPr id="20" name="Text 18"/>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46 of 55</a:t>
            </a:r>
            <a:endParaRPr lang="en-US" sz="9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Scientific References</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peer-reviewed research supporting this framework</a:t>
            </a:r>
            <a:endParaRPr lang="en-US" sz="1200" dirty="0"/>
          </a:p>
        </p:txBody>
      </p:sp>
      <p:sp>
        <p:nvSpPr>
          <p:cNvPr id="4" name="Shape 2"/>
          <p:cNvSpPr/>
          <p:nvPr/>
        </p:nvSpPr>
        <p:spPr>
          <a:xfrm>
            <a:off x="548640" y="1600200"/>
            <a:ext cx="11064240" cy="4754880"/>
          </a:xfrm>
          <a:prstGeom prst="rect">
            <a:avLst/>
          </a:prstGeom>
          <a:solidFill>
            <a:srgbClr val="F7F5F0"/>
          </a:solidFill>
          <a:ln w="12700">
            <a:solidFill>
              <a:srgbClr val="C9A227"/>
            </a:solidFill>
            <a:prstDash val="solid"/>
          </a:ln>
        </p:spPr>
      </p:sp>
      <p:sp>
        <p:nvSpPr>
          <p:cNvPr id="5" name="Text 3"/>
          <p:cNvSpPr/>
          <p:nvPr/>
        </p:nvSpPr>
        <p:spPr>
          <a:xfrm>
            <a:off x="822960" y="173736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Ohsumi Y. (2016 Nobel Prize). Autophagy discovery and molecular mechanisms.</a:t>
            </a:r>
            <a:endParaRPr lang="en-US" sz="1050" dirty="0"/>
          </a:p>
        </p:txBody>
      </p:sp>
      <p:sp>
        <p:nvSpPr>
          <p:cNvPr id="6" name="Text 4"/>
          <p:cNvSpPr/>
          <p:nvPr/>
        </p:nvSpPr>
        <p:spPr>
          <a:xfrm>
            <a:off x="822960" y="210312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Cell (2018). Hallmarks of Aging: An Expanding Universe (autophagy as key hallmark).</a:t>
            </a:r>
            <a:endParaRPr lang="en-US" sz="1050" dirty="0"/>
          </a:p>
        </p:txBody>
      </p:sp>
      <p:sp>
        <p:nvSpPr>
          <p:cNvPr id="7" name="Text 5"/>
          <p:cNvSpPr/>
          <p:nvPr/>
        </p:nvSpPr>
        <p:spPr>
          <a:xfrm>
            <a:off x="822960" y="246888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Nature Medicine (2016). Spermidine supplementation extends lifespan through autophagy.</a:t>
            </a:r>
            <a:endParaRPr lang="en-US" sz="1050" dirty="0"/>
          </a:p>
        </p:txBody>
      </p:sp>
      <p:sp>
        <p:nvSpPr>
          <p:cNvPr id="8" name="Text 6"/>
          <p:cNvSpPr/>
          <p:nvPr/>
        </p:nvSpPr>
        <p:spPr>
          <a:xfrm>
            <a:off x="822960" y="283464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Cell Metabolism (2019). Time-restricted eating and metabolic outcomes.</a:t>
            </a:r>
            <a:endParaRPr lang="en-US" sz="1050" dirty="0"/>
          </a:p>
        </p:txBody>
      </p:sp>
      <p:sp>
        <p:nvSpPr>
          <p:cNvPr id="9" name="Text 7"/>
          <p:cNvSpPr/>
          <p:nvPr/>
        </p:nvSpPr>
        <p:spPr>
          <a:xfrm>
            <a:off x="822960" y="320040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Nature (2020). Rapamycin, autophagy, and longevity across species.</a:t>
            </a:r>
            <a:endParaRPr lang="en-US" sz="1050" dirty="0"/>
          </a:p>
        </p:txBody>
      </p:sp>
      <p:sp>
        <p:nvSpPr>
          <p:cNvPr id="10" name="Text 8"/>
          <p:cNvSpPr/>
          <p:nvPr/>
        </p:nvSpPr>
        <p:spPr>
          <a:xfrm>
            <a:off x="822960" y="356616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European Journal of Applied Physiology. Fasted exercise and autophagy markers.</a:t>
            </a:r>
            <a:endParaRPr lang="en-US" sz="1050" dirty="0"/>
          </a:p>
        </p:txBody>
      </p:sp>
      <p:sp>
        <p:nvSpPr>
          <p:cNvPr id="11" name="Text 9"/>
          <p:cNvSpPr/>
          <p:nvPr/>
        </p:nvSpPr>
        <p:spPr>
          <a:xfrm>
            <a:off x="822960" y="393192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American Journal of Cardiology. Autophagy in cardiovascular disease prevention.</a:t>
            </a:r>
            <a:endParaRPr lang="en-US" sz="1050" dirty="0"/>
          </a:p>
        </p:txBody>
      </p:sp>
      <p:sp>
        <p:nvSpPr>
          <p:cNvPr id="12" name="Text 10"/>
          <p:cNvSpPr/>
          <p:nvPr/>
        </p:nvSpPr>
        <p:spPr>
          <a:xfrm>
            <a:off x="822960" y="429768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Journal of Neurology. Autophagy dysfunction in neurodegenerative disease.</a:t>
            </a:r>
            <a:endParaRPr lang="en-US" sz="1050" dirty="0"/>
          </a:p>
        </p:txBody>
      </p:sp>
      <p:sp>
        <p:nvSpPr>
          <p:cNvPr id="13" name="Text 11"/>
          <p:cNvSpPr/>
          <p:nvPr/>
        </p:nvSpPr>
        <p:spPr>
          <a:xfrm>
            <a:off x="822960" y="466344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Autophagy Journal (multiple). Intermittent fasting and cellular renewal.</a:t>
            </a:r>
            <a:endParaRPr lang="en-US" sz="1050" dirty="0"/>
          </a:p>
        </p:txBody>
      </p:sp>
      <p:sp>
        <p:nvSpPr>
          <p:cNvPr id="14" name="Text 12"/>
          <p:cNvSpPr/>
          <p:nvPr/>
        </p:nvSpPr>
        <p:spPr>
          <a:xfrm>
            <a:off x="822960" y="502920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The Lancet PURE study. Grip strength and mortality across 139,000 participants.</a:t>
            </a:r>
            <a:endParaRPr lang="en-US" sz="1050" dirty="0"/>
          </a:p>
        </p:txBody>
      </p:sp>
      <p:sp>
        <p:nvSpPr>
          <p:cNvPr id="15" name="Text 13"/>
          <p:cNvSpPr/>
          <p:nvPr/>
        </p:nvSpPr>
        <p:spPr>
          <a:xfrm>
            <a:off x="822960" y="539496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JAMA (2011). Sleep restriction and testosterone in healthy young men.</a:t>
            </a:r>
            <a:endParaRPr lang="en-US" sz="1050" dirty="0"/>
          </a:p>
        </p:txBody>
      </p:sp>
      <p:sp>
        <p:nvSpPr>
          <p:cNvPr id="16" name="Text 14"/>
          <p:cNvSpPr/>
          <p:nvPr/>
        </p:nvSpPr>
        <p:spPr>
          <a:xfrm>
            <a:off x="822960" y="5760720"/>
            <a:ext cx="10515600" cy="320040"/>
          </a:xfrm>
          <a:prstGeom prst="rect">
            <a:avLst/>
          </a:prstGeom>
          <a:noFill/>
          <a:ln/>
        </p:spPr>
        <p:txBody>
          <a:bodyPr wrap="square" rtlCol="0" anchor="ctr"/>
          <a:lstStyle/>
          <a:p>
            <a:pPr indent="0" marL="0">
              <a:buNone/>
            </a:pPr>
            <a:r>
              <a:rPr lang="en-US" sz="1050" dirty="0">
                <a:solidFill>
                  <a:srgbClr val="1F1F1F"/>
                </a:solidFill>
                <a:latin typeface="Calibri" pitchFamily="34" charset="0"/>
                <a:ea typeface="Calibri" pitchFamily="34" charset="-122"/>
                <a:cs typeface="Calibri" pitchFamily="34" charset="-120"/>
              </a:rPr>
              <a:t>• Sports Medicine. Exercise-induced autophagy across muscle types.</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47 of 55</a:t>
            </a:r>
            <a:endParaRPr lang="en-US" sz="9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Key Takeaways: The Essential Autophagy Message</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What every man over 40 should remember</a:t>
            </a:r>
            <a:endParaRPr lang="en-US" sz="1200" dirty="0"/>
          </a:p>
        </p:txBody>
      </p:sp>
      <p:sp>
        <p:nvSpPr>
          <p:cNvPr id="4" name="Shape 2"/>
          <p:cNvSpPr/>
          <p:nvPr/>
        </p:nvSpPr>
        <p:spPr>
          <a:xfrm>
            <a:off x="640080" y="1755648"/>
            <a:ext cx="201168" cy="201168"/>
          </a:xfrm>
          <a:prstGeom prst="ellipse">
            <a:avLst/>
          </a:prstGeom>
          <a:solidFill>
            <a:srgbClr val="C9A227"/>
          </a:solidFill>
          <a:ln w="12700">
            <a:solidFill>
              <a:srgbClr val="C9A227"/>
            </a:solidFill>
            <a:prstDash val="solid"/>
          </a:ln>
        </p:spPr>
      </p:sp>
      <p:sp>
        <p:nvSpPr>
          <p:cNvPr id="5" name="Text 3"/>
          <p:cNvSpPr/>
          <p:nvPr/>
        </p:nvSpPr>
        <p:spPr>
          <a:xfrm>
            <a:off x="960120" y="1645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Autophagy is Nobel Prize-worthy science, not fringe theory</a:t>
            </a:r>
            <a:endParaRPr lang="en-US" sz="1200" dirty="0"/>
          </a:p>
        </p:txBody>
      </p:sp>
      <p:sp>
        <p:nvSpPr>
          <p:cNvPr id="6" name="Shape 4"/>
          <p:cNvSpPr/>
          <p:nvPr/>
        </p:nvSpPr>
        <p:spPr>
          <a:xfrm>
            <a:off x="640080" y="2212848"/>
            <a:ext cx="201168" cy="201168"/>
          </a:xfrm>
          <a:prstGeom prst="ellipse">
            <a:avLst/>
          </a:prstGeom>
          <a:solidFill>
            <a:srgbClr val="C9A227"/>
          </a:solidFill>
          <a:ln w="12700">
            <a:solidFill>
              <a:srgbClr val="C9A227"/>
            </a:solidFill>
            <a:prstDash val="solid"/>
          </a:ln>
        </p:spPr>
      </p:sp>
      <p:sp>
        <p:nvSpPr>
          <p:cNvPr id="7" name="Text 5"/>
          <p:cNvSpPr/>
          <p:nvPr/>
        </p:nvSpPr>
        <p:spPr>
          <a:xfrm>
            <a:off x="960120" y="2103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It naturally declines after 40 but responds to lifestyle intervention</a:t>
            </a:r>
            <a:endParaRPr lang="en-US" sz="1200" dirty="0"/>
          </a:p>
        </p:txBody>
      </p:sp>
      <p:sp>
        <p:nvSpPr>
          <p:cNvPr id="8" name="Shape 6"/>
          <p:cNvSpPr/>
          <p:nvPr/>
        </p:nvSpPr>
        <p:spPr>
          <a:xfrm>
            <a:off x="640080" y="2670048"/>
            <a:ext cx="201168" cy="201168"/>
          </a:xfrm>
          <a:prstGeom prst="ellipse">
            <a:avLst/>
          </a:prstGeom>
          <a:solidFill>
            <a:srgbClr val="C9A227"/>
          </a:solidFill>
          <a:ln w="12700">
            <a:solidFill>
              <a:srgbClr val="C9A227"/>
            </a:solidFill>
            <a:prstDash val="solid"/>
          </a:ln>
        </p:spPr>
      </p:sp>
      <p:sp>
        <p:nvSpPr>
          <p:cNvPr id="9" name="Text 7"/>
          <p:cNvSpPr/>
          <p:nvPr/>
        </p:nvSpPr>
        <p:spPr>
          <a:xfrm>
            <a:off x="960120" y="2560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Intermittent fasting (14-24 hours) is the most reliable natural activator</a:t>
            </a:r>
            <a:endParaRPr lang="en-US" sz="1200" dirty="0"/>
          </a:p>
        </p:txBody>
      </p:sp>
      <p:sp>
        <p:nvSpPr>
          <p:cNvPr id="10" name="Shape 8"/>
          <p:cNvSpPr/>
          <p:nvPr/>
        </p:nvSpPr>
        <p:spPr>
          <a:xfrm>
            <a:off x="640080" y="3127248"/>
            <a:ext cx="201168" cy="201168"/>
          </a:xfrm>
          <a:prstGeom prst="ellipse">
            <a:avLst/>
          </a:prstGeom>
          <a:solidFill>
            <a:srgbClr val="C9A227"/>
          </a:solidFill>
          <a:ln w="12700">
            <a:solidFill>
              <a:srgbClr val="C9A227"/>
            </a:solidFill>
            <a:prstDash val="solid"/>
          </a:ln>
        </p:spPr>
      </p:sp>
      <p:sp>
        <p:nvSpPr>
          <p:cNvPr id="11" name="Text 9"/>
          <p:cNvSpPr/>
          <p:nvPr/>
        </p:nvSpPr>
        <p:spPr>
          <a:xfrm>
            <a:off x="960120" y="3017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Exercise independently activates autophagy — combined with fasting amplifies</a:t>
            </a:r>
            <a:endParaRPr lang="en-US" sz="1200" dirty="0"/>
          </a:p>
        </p:txBody>
      </p:sp>
      <p:sp>
        <p:nvSpPr>
          <p:cNvPr id="12" name="Shape 10"/>
          <p:cNvSpPr/>
          <p:nvPr/>
        </p:nvSpPr>
        <p:spPr>
          <a:xfrm>
            <a:off x="640080" y="3584448"/>
            <a:ext cx="201168" cy="201168"/>
          </a:xfrm>
          <a:prstGeom prst="ellipse">
            <a:avLst/>
          </a:prstGeom>
          <a:solidFill>
            <a:srgbClr val="C9A227"/>
          </a:solidFill>
          <a:ln w="12700">
            <a:solidFill>
              <a:srgbClr val="C9A227"/>
            </a:solidFill>
            <a:prstDash val="solid"/>
          </a:ln>
        </p:spPr>
      </p:sp>
      <p:sp>
        <p:nvSpPr>
          <p:cNvPr id="13" name="Text 11"/>
          <p:cNvSpPr/>
          <p:nvPr/>
        </p:nvSpPr>
        <p:spPr>
          <a:xfrm>
            <a:off x="960120" y="3474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Sleep quality matters — autophagy peaks during sleep</a:t>
            </a:r>
            <a:endParaRPr lang="en-US" sz="1200" dirty="0"/>
          </a:p>
        </p:txBody>
      </p:sp>
      <p:sp>
        <p:nvSpPr>
          <p:cNvPr id="14" name="Shape 12"/>
          <p:cNvSpPr/>
          <p:nvPr/>
        </p:nvSpPr>
        <p:spPr>
          <a:xfrm>
            <a:off x="640080" y="4041648"/>
            <a:ext cx="201168" cy="201168"/>
          </a:xfrm>
          <a:prstGeom prst="ellipse">
            <a:avLst/>
          </a:prstGeom>
          <a:solidFill>
            <a:srgbClr val="C9A227"/>
          </a:solidFill>
          <a:ln w="12700">
            <a:solidFill>
              <a:srgbClr val="C9A227"/>
            </a:solidFill>
            <a:prstDash val="solid"/>
          </a:ln>
        </p:spPr>
      </p:sp>
      <p:sp>
        <p:nvSpPr>
          <p:cNvPr id="15" name="Text 13"/>
          <p:cNvSpPr/>
          <p:nvPr/>
        </p:nvSpPr>
        <p:spPr>
          <a:xfrm>
            <a:off x="960120" y="3931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Specific foods support activation: coffee, tea, spermidine, curcumin</a:t>
            </a:r>
            <a:endParaRPr lang="en-US" sz="1200" dirty="0"/>
          </a:p>
        </p:txBody>
      </p:sp>
      <p:sp>
        <p:nvSpPr>
          <p:cNvPr id="16" name="Shape 14"/>
          <p:cNvSpPr/>
          <p:nvPr/>
        </p:nvSpPr>
        <p:spPr>
          <a:xfrm>
            <a:off x="640080" y="4498848"/>
            <a:ext cx="201168" cy="201168"/>
          </a:xfrm>
          <a:prstGeom prst="ellipse">
            <a:avLst/>
          </a:prstGeom>
          <a:solidFill>
            <a:srgbClr val="C9A227"/>
          </a:solidFill>
          <a:ln w="12700">
            <a:solidFill>
              <a:srgbClr val="C9A227"/>
            </a:solidFill>
            <a:prstDash val="solid"/>
          </a:ln>
        </p:spPr>
      </p:sp>
      <p:sp>
        <p:nvSpPr>
          <p:cNvPr id="17" name="Text 15"/>
          <p:cNvSpPr/>
          <p:nvPr/>
        </p:nvSpPr>
        <p:spPr>
          <a:xfrm>
            <a:off x="960120" y="4389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Balance is essential — extreme protocols risk muscle loss</a:t>
            </a:r>
            <a:endParaRPr lang="en-US" sz="1200" dirty="0"/>
          </a:p>
        </p:txBody>
      </p:sp>
      <p:sp>
        <p:nvSpPr>
          <p:cNvPr id="18" name="Shape 16"/>
          <p:cNvSpPr/>
          <p:nvPr/>
        </p:nvSpPr>
        <p:spPr>
          <a:xfrm>
            <a:off x="640080" y="4956048"/>
            <a:ext cx="201168" cy="201168"/>
          </a:xfrm>
          <a:prstGeom prst="ellipse">
            <a:avLst/>
          </a:prstGeom>
          <a:solidFill>
            <a:srgbClr val="C9A227"/>
          </a:solidFill>
          <a:ln w="12700">
            <a:solidFill>
              <a:srgbClr val="C9A227"/>
            </a:solidFill>
            <a:prstDash val="solid"/>
          </a:ln>
        </p:spPr>
      </p:sp>
      <p:sp>
        <p:nvSpPr>
          <p:cNvPr id="19" name="Text 17"/>
          <p:cNvSpPr/>
          <p:nvPr/>
        </p:nvSpPr>
        <p:spPr>
          <a:xfrm>
            <a:off x="960120" y="4846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Integration into sustainable framework beats extreme measures</a:t>
            </a:r>
            <a:endParaRPr lang="en-US" sz="1200" dirty="0"/>
          </a:p>
        </p:txBody>
      </p:sp>
      <p:sp>
        <p:nvSpPr>
          <p:cNvPr id="20" name="Shape 18"/>
          <p:cNvSpPr/>
          <p:nvPr/>
        </p:nvSpPr>
        <p:spPr>
          <a:xfrm>
            <a:off x="640080" y="5413248"/>
            <a:ext cx="201168" cy="201168"/>
          </a:xfrm>
          <a:prstGeom prst="ellipse">
            <a:avLst/>
          </a:prstGeom>
          <a:solidFill>
            <a:srgbClr val="C9A227"/>
          </a:solidFill>
          <a:ln w="12700">
            <a:solidFill>
              <a:srgbClr val="C9A227"/>
            </a:solidFill>
            <a:prstDash val="solid"/>
          </a:ln>
        </p:spPr>
      </p:sp>
      <p:sp>
        <p:nvSpPr>
          <p:cNvPr id="21" name="Text 19"/>
          <p:cNvSpPr/>
          <p:nvPr/>
        </p:nvSpPr>
        <p:spPr>
          <a:xfrm>
            <a:off x="960120" y="5303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The 40s and 50s are the critical intervention window</a:t>
            </a:r>
            <a:endParaRPr lang="en-US" sz="1200" dirty="0"/>
          </a:p>
        </p:txBody>
      </p:sp>
      <p:sp>
        <p:nvSpPr>
          <p:cNvPr id="22" name="Shape 20"/>
          <p:cNvSpPr/>
          <p:nvPr/>
        </p:nvSpPr>
        <p:spPr>
          <a:xfrm>
            <a:off x="640080" y="5870448"/>
            <a:ext cx="201168" cy="201168"/>
          </a:xfrm>
          <a:prstGeom prst="ellipse">
            <a:avLst/>
          </a:prstGeom>
          <a:solidFill>
            <a:srgbClr val="C9A227"/>
          </a:solidFill>
          <a:ln w="12700">
            <a:solidFill>
              <a:srgbClr val="C9A227"/>
            </a:solidFill>
            <a:prstDash val="solid"/>
          </a:ln>
        </p:spPr>
      </p:sp>
      <p:sp>
        <p:nvSpPr>
          <p:cNvPr id="23" name="Text 21"/>
          <p:cNvSpPr/>
          <p:nvPr/>
        </p:nvSpPr>
        <p:spPr>
          <a:xfrm>
            <a:off x="960120" y="5760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Qualified coaching accelerates results and prevents common mistakes</a:t>
            </a:r>
            <a:endParaRPr lang="en-US" sz="1200" dirty="0"/>
          </a:p>
        </p:txBody>
      </p:sp>
      <p:sp>
        <p:nvSpPr>
          <p:cNvPr id="24" name="Shape 22"/>
          <p:cNvSpPr/>
          <p:nvPr/>
        </p:nvSpPr>
        <p:spPr>
          <a:xfrm>
            <a:off x="548640" y="6400800"/>
            <a:ext cx="11064240" cy="731520"/>
          </a:xfrm>
          <a:prstGeom prst="rect">
            <a:avLst/>
          </a:prstGeom>
          <a:solidFill>
            <a:srgbClr val="F7F5F0"/>
          </a:solidFill>
          <a:ln w="12700">
            <a:solidFill>
              <a:srgbClr val="C9A227"/>
            </a:solidFill>
            <a:prstDash val="solid"/>
          </a:ln>
        </p:spPr>
      </p:sp>
      <p:sp>
        <p:nvSpPr>
          <p:cNvPr id="25" name="Text 23"/>
          <p:cNvSpPr/>
          <p:nvPr/>
        </p:nvSpPr>
        <p:spPr>
          <a:xfrm>
            <a:off x="914400" y="6492240"/>
            <a:ext cx="10332720" cy="594360"/>
          </a:xfrm>
          <a:prstGeom prst="rect">
            <a:avLst/>
          </a:prstGeom>
          <a:noFill/>
          <a:ln/>
        </p:spPr>
        <p:txBody>
          <a:bodyPr wrap="square" rtlCol="0" anchor="ctr"/>
          <a:lstStyle/>
          <a:p>
            <a:pPr indent="0" marL="0">
              <a:buNone/>
            </a:pPr>
            <a:r>
              <a:rPr lang="en-US" sz="1300" b="1" i="1" dirty="0">
                <a:solidFill>
                  <a:srgbClr val="1F3864"/>
                </a:solidFill>
                <a:latin typeface="Cambria" pitchFamily="34" charset="0"/>
                <a:ea typeface="Cambria" pitchFamily="34" charset="-122"/>
                <a:cs typeface="Cambria" pitchFamily="34" charset="-120"/>
              </a:rPr>
              <a:t>The framework is proven. The transformation is measurable. Begin the specific work today.</a:t>
            </a:r>
            <a:endParaRPr lang="en-US" sz="1300" dirty="0"/>
          </a:p>
        </p:txBody>
      </p:sp>
      <p:sp>
        <p:nvSpPr>
          <p:cNvPr id="26" name="Text 24"/>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48 of 55</a:t>
            </a:r>
            <a:endParaRPr lang="en-US" sz="9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Your Next Steps After This Presentation</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How to translate education into action</a:t>
            </a:r>
            <a:endParaRPr lang="en-US" sz="1200" dirty="0"/>
          </a:p>
        </p:txBody>
      </p:sp>
      <p:sp>
        <p:nvSpPr>
          <p:cNvPr id="4" name="Shape 2"/>
          <p:cNvSpPr/>
          <p:nvPr/>
        </p:nvSpPr>
        <p:spPr>
          <a:xfrm>
            <a:off x="548640" y="1600200"/>
            <a:ext cx="11064240" cy="4572000"/>
          </a:xfrm>
          <a:prstGeom prst="rect">
            <a:avLst/>
          </a:prstGeom>
          <a:solidFill>
            <a:srgbClr val="F7F5F0"/>
          </a:solidFill>
          <a:ln w="12700">
            <a:solidFill>
              <a:srgbClr val="C9A227"/>
            </a:solidFill>
            <a:prstDash val="solid"/>
          </a:ln>
        </p:spPr>
      </p:sp>
      <p:sp>
        <p:nvSpPr>
          <p:cNvPr id="5" name="Text 3"/>
          <p:cNvSpPr/>
          <p:nvPr/>
        </p:nvSpPr>
        <p:spPr>
          <a:xfrm>
            <a:off x="914400" y="178308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Immediate next steps: Start with 14-hour daily fasting window (skip breakfast or eat dinner earlier). Add morning coffee or green tea during fasting window. Include one fasted morning walk this week. Track energy, hunger, and sleep quality for two weeks to establish baseline response.</a:t>
            </a:r>
            <a:endParaRPr lang="en-US" sz="1300" dirty="0"/>
          </a:p>
        </p:txBody>
      </p:sp>
      <p:sp>
        <p:nvSpPr>
          <p:cNvPr id="6" name="Text 4"/>
          <p:cNvSpPr/>
          <p:nvPr/>
        </p:nvSpPr>
        <p:spPr>
          <a:xfrm>
            <a:off x="914400" y="320040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Within 30 days: Progress to 16-hour daily windows if body responds well. Add fasted morning strength training 2x weekly. Include spermidine-rich foods 3x weekly. Add sauna or cold exposure 2x weekly. Consider working with qualified coaching for personalized calibration.</a:t>
            </a:r>
            <a:endParaRPr lang="en-US" sz="1300" dirty="0"/>
          </a:p>
        </p:txBody>
      </p:sp>
      <p:sp>
        <p:nvSpPr>
          <p:cNvPr id="7" name="Text 5"/>
          <p:cNvSpPr/>
          <p:nvPr/>
        </p:nvSpPr>
        <p:spPr>
          <a:xfrm>
            <a:off x="914400" y="5349240"/>
            <a:ext cx="10332720" cy="731520"/>
          </a:xfrm>
          <a:prstGeom prst="rect">
            <a:avLst/>
          </a:prstGeom>
          <a:noFill/>
          <a:ln/>
        </p:spPr>
        <p:txBody>
          <a:bodyPr wrap="square" rtlCol="0" anchor="t"/>
          <a:lstStyle/>
          <a:p>
            <a:pPr indent="0" marL="0">
              <a:buNone/>
            </a:pPr>
            <a:r>
              <a:rPr lang="en-US" sz="1400" b="1" i="1" dirty="0">
                <a:solidFill>
                  <a:srgbClr val="1F3864"/>
                </a:solidFill>
                <a:latin typeface="Cambria" pitchFamily="34" charset="0"/>
                <a:ea typeface="Cambria" pitchFamily="34" charset="-122"/>
                <a:cs typeface="Cambria" pitchFamily="34" charset="-120"/>
              </a:rPr>
              <a:t>The specific transformation is available to any man willing to do the specific work.</a:t>
            </a:r>
            <a:endParaRPr lang="en-US" sz="1400" dirty="0"/>
          </a:p>
        </p:txBody>
      </p:sp>
      <p:sp>
        <p:nvSpPr>
          <p:cNvPr id="8" name="Text 6"/>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49 of 55</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About Dr. John Spencer Ellis</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Leading men's longevity expert with 33 years of experience</a:t>
            </a:r>
            <a:endParaRPr lang="en-US" sz="1200" dirty="0"/>
          </a:p>
        </p:txBody>
      </p:sp>
      <p:sp>
        <p:nvSpPr>
          <p:cNvPr id="4" name="Text 2"/>
          <p:cNvSpPr/>
          <p:nvPr/>
        </p:nvSpPr>
        <p:spPr>
          <a:xfrm>
            <a:off x="548640" y="1645920"/>
            <a:ext cx="7223760" cy="4572000"/>
          </a:xfrm>
          <a:prstGeom prst="rect">
            <a:avLst/>
          </a:prstGeom>
          <a:noFill/>
          <a:ln/>
        </p:spPr>
        <p:txBody>
          <a:bodyPr wrap="square" rtlCol="0" anchor="t"/>
          <a:lstStyle/>
          <a:p>
            <a:pPr indent="0" marL="0">
              <a:buNone/>
            </a:pPr>
            <a:r>
              <a:rPr lang="en-US" sz="1250" dirty="0">
                <a:solidFill>
                  <a:srgbClr val="1F1F1F"/>
                </a:solidFill>
                <a:latin typeface="Calibri" pitchFamily="34" charset="0"/>
                <a:ea typeface="Calibri" pitchFamily="34" charset="-122"/>
                <a:cs typeface="Calibri" pitchFamily="34" charset="-120"/>
              </a:rPr>
              <a:t>Dr. John Spencer Ellis is originally from Orange County, California and now resides in Las Vegas, Nevada. He has spent more than three decades as a men's longevity expert and health coach, reaching men in more than 65 countries.</a:t>
            </a:r>
            <a:endParaRPr lang="en-US" sz="1250" dirty="0"/>
          </a:p>
          <a:p>
            <a:pPr indent="0" marL="0">
              <a:buNone/>
            </a:pPr>
            <a:endParaRPr lang="en-US" sz="1250" dirty="0"/>
          </a:p>
          <a:p>
            <a:pPr indent="0" marL="0">
              <a:buNone/>
            </a:pPr>
            <a:r>
              <a:rPr lang="en-US" sz="1250" dirty="0">
                <a:solidFill>
                  <a:srgbClr val="1F1F1F"/>
                </a:solidFill>
                <a:latin typeface="Calibri" pitchFamily="34" charset="0"/>
                <a:ea typeface="Calibri" pitchFamily="34" charset="-122"/>
                <a:cs typeface="Calibri" pitchFamily="34" charset="-120"/>
              </a:rPr>
              <a:t>He holds a Doctor of Education (EdD), MBA, doctoral-level naturopathic health education studies, and 15+ professional certifications. He is a Personal Trainer Hall of Fame inductee, National Fitness Hall of Fame nominee, 7-time bestselling author, and TEDmed expert panelist.</a:t>
            </a:r>
            <a:endParaRPr lang="en-US" sz="1250" dirty="0"/>
          </a:p>
          <a:p>
            <a:pPr indent="0" marL="0">
              <a:buNone/>
            </a:pPr>
            <a:endParaRPr lang="en-US" sz="1250" dirty="0"/>
          </a:p>
          <a:p>
            <a:pPr indent="0" marL="0">
              <a:buNone/>
            </a:pPr>
            <a:r>
              <a:rPr lang="en-US" sz="1250" dirty="0">
                <a:solidFill>
                  <a:srgbClr val="1F1F1F"/>
                </a:solidFill>
                <a:latin typeface="Calibri" pitchFamily="34" charset="0"/>
                <a:ea typeface="Calibri" pitchFamily="34" charset="-122"/>
                <a:cs typeface="Calibri" pitchFamily="34" charset="-120"/>
              </a:rPr>
              <a:t>His athletic accomplishments include the Ironman triathlon, 5th place at U.S. National Biathlon Championships, and Brazilian Jiu-Jitsu World Championships competition. He holds ranked belts across six martial arts disciplines including three black belts.</a:t>
            </a:r>
            <a:endParaRPr lang="en-US" sz="1250" dirty="0"/>
          </a:p>
          <a:p>
            <a:pPr indent="0" marL="0">
              <a:buNone/>
            </a:pPr>
            <a:endParaRPr lang="en-US" sz="1250" dirty="0"/>
          </a:p>
          <a:p>
            <a:pPr indent="0" marL="0">
              <a:buNone/>
            </a:pPr>
            <a:r>
              <a:rPr lang="en-US" sz="1250" dirty="0">
                <a:solidFill>
                  <a:srgbClr val="1F1F1F"/>
                </a:solidFill>
                <a:latin typeface="Calibri" pitchFamily="34" charset="0"/>
                <a:ea typeface="Calibri" pitchFamily="34" charset="-122"/>
                <a:cs typeface="Calibri" pitchFamily="34" charset="-120"/>
              </a:rPr>
              <a:t>At age 57, Dr. Ellis practices exactly what he teaches — direct evidence that his integrated framework produces measurable results.</a:t>
            </a:r>
            <a:endParaRPr lang="en-US" sz="1250" dirty="0"/>
          </a:p>
        </p:txBody>
      </p:sp>
      <p:pic>
        <p:nvPicPr>
          <p:cNvPr id="5" name="Image 0" descr="/mnt/user-data/uploads/john_spencer_ellis_coaching_men_over_40.jpg">    </p:cNvPr>
          <p:cNvPicPr>
            <a:picLocks noChangeAspect="1"/>
          </p:cNvPicPr>
          <p:nvPr/>
        </p:nvPicPr>
        <p:blipFill>
          <a:blip r:embed="rId1"/>
          <a:stretch>
            <a:fillRect/>
          </a:stretch>
        </p:blipFill>
        <p:spPr>
          <a:xfrm>
            <a:off x="8138160" y="1645920"/>
            <a:ext cx="3474720" cy="4636008"/>
          </a:xfrm>
          <a:prstGeom prst="rect">
            <a:avLst/>
          </a:prstGeom>
        </p:spPr>
      </p:pic>
      <p:sp>
        <p:nvSpPr>
          <p:cNvPr id="6" name="Text 3"/>
          <p:cNvSpPr/>
          <p:nvPr/>
        </p:nvSpPr>
        <p:spPr>
          <a:xfrm>
            <a:off x="8138160" y="6263640"/>
            <a:ext cx="3474720" cy="228600"/>
          </a:xfrm>
          <a:prstGeom prst="rect">
            <a:avLst/>
          </a:prstGeom>
          <a:noFill/>
          <a:ln/>
        </p:spPr>
        <p:txBody>
          <a:bodyPr wrap="square" rtlCol="0" anchor="ctr"/>
          <a:lstStyle/>
          <a:p>
            <a:pPr algn="ctr" indent="0" marL="0">
              <a:buNone/>
            </a:pPr>
            <a:r>
              <a:rPr lang="en-US" sz="850" i="1" dirty="0">
                <a:solidFill>
                  <a:srgbClr val="888888"/>
                </a:solidFill>
                <a:latin typeface="Calibri" pitchFamily="34" charset="0"/>
                <a:ea typeface="Calibri" pitchFamily="34" charset="-122"/>
                <a:cs typeface="Calibri" pitchFamily="34" charset="-120"/>
              </a:rPr>
              <a:t>Dr. John Spencer Ellis, age 57</a:t>
            </a:r>
            <a:endParaRPr lang="en-US" sz="850" dirty="0"/>
          </a:p>
        </p:txBody>
      </p:sp>
      <p:sp>
        <p:nvSpPr>
          <p:cNvPr id="7" name="Text 4"/>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5 of 55</a:t>
            </a:r>
            <a:endParaRPr lang="en-US" sz="9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How to Measure Autophagy Progress</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specific metrics that document transformation</a:t>
            </a:r>
            <a:endParaRPr lang="en-US" sz="1200" dirty="0"/>
          </a:p>
        </p:txBody>
      </p:sp>
      <p:sp>
        <p:nvSpPr>
          <p:cNvPr id="4" name="Shape 2"/>
          <p:cNvSpPr/>
          <p:nvPr/>
        </p:nvSpPr>
        <p:spPr>
          <a:xfrm>
            <a:off x="548640" y="1600200"/>
            <a:ext cx="11064240" cy="4572000"/>
          </a:xfrm>
          <a:prstGeom prst="rect">
            <a:avLst/>
          </a:prstGeom>
          <a:solidFill>
            <a:srgbClr val="F7F5F0"/>
          </a:solidFill>
          <a:ln w="12700">
            <a:solidFill>
              <a:srgbClr val="C9A227"/>
            </a:solidFill>
            <a:prstDash val="solid"/>
          </a:ln>
        </p:spPr>
      </p:sp>
      <p:sp>
        <p:nvSpPr>
          <p:cNvPr id="5" name="Text 3"/>
          <p:cNvSpPr/>
          <p:nvPr/>
        </p:nvSpPr>
        <p:spPr>
          <a:xfrm>
            <a:off x="914400" y="178308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Direct autophagy measurement remains difficult clinically, but proxies indicate progress. Objective markers: fasting insulin, HOMA-IR (insulin sensitivity), hs-CRP (inflammation), HbA1c, biological age testing (TruDiagnostic, GlycanAge), body composition changes, VO2 max improvement. These document measurable transformation across 90 days to 12 months.</a:t>
            </a:r>
            <a:endParaRPr lang="en-US" sz="1300" dirty="0"/>
          </a:p>
        </p:txBody>
      </p:sp>
      <p:sp>
        <p:nvSpPr>
          <p:cNvPr id="6" name="Text 4"/>
          <p:cNvSpPr/>
          <p:nvPr/>
        </p:nvSpPr>
        <p:spPr>
          <a:xfrm>
            <a:off x="914400" y="320040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Functional metrics: sustained energy across the day, sleep quality, cognitive sharpness, physical performance in training, faster recovery from workouts, improved skin quality, and reduced cravings. These document the subjective improvement that men and their partners notice within weeks.</a:t>
            </a:r>
            <a:endParaRPr lang="en-US" sz="1300" dirty="0"/>
          </a:p>
        </p:txBody>
      </p:sp>
      <p:sp>
        <p:nvSpPr>
          <p:cNvPr id="7" name="Text 5"/>
          <p:cNvSpPr/>
          <p:nvPr/>
        </p:nvSpPr>
        <p:spPr>
          <a:xfrm>
            <a:off x="914400" y="5349240"/>
            <a:ext cx="10332720" cy="731520"/>
          </a:xfrm>
          <a:prstGeom prst="rect">
            <a:avLst/>
          </a:prstGeom>
          <a:noFill/>
          <a:ln/>
        </p:spPr>
        <p:txBody>
          <a:bodyPr wrap="square" rtlCol="0" anchor="t"/>
          <a:lstStyle/>
          <a:p>
            <a:pPr indent="0" marL="0">
              <a:buNone/>
            </a:pPr>
            <a:r>
              <a:rPr lang="en-US" sz="1400" b="1" i="1" dirty="0">
                <a:solidFill>
                  <a:srgbClr val="1F3864"/>
                </a:solidFill>
                <a:latin typeface="Cambria" pitchFamily="34" charset="0"/>
                <a:ea typeface="Cambria" pitchFamily="34" charset="-122"/>
                <a:cs typeface="Cambria" pitchFamily="34" charset="-120"/>
              </a:rPr>
              <a:t>Track objective markers quarterly. Track functional metrics weekly. Adjust based on data.</a:t>
            </a:r>
            <a:endParaRPr lang="en-US" sz="1400" dirty="0"/>
          </a:p>
        </p:txBody>
      </p:sp>
      <p:sp>
        <p:nvSpPr>
          <p:cNvPr id="8" name="Text 6"/>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50 of 55</a:t>
            </a:r>
            <a:endParaRPr lang="en-US" sz="9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Why Work with Dr. John Spencer Ellis on Autophagy</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specific expertise that accelerates results</a:t>
            </a:r>
            <a:endParaRPr lang="en-US" sz="1200" dirty="0"/>
          </a:p>
        </p:txBody>
      </p:sp>
      <p:sp>
        <p:nvSpPr>
          <p:cNvPr id="4" name="Shape 2"/>
          <p:cNvSpPr/>
          <p:nvPr/>
        </p:nvSpPr>
        <p:spPr>
          <a:xfrm>
            <a:off x="640080" y="1755648"/>
            <a:ext cx="201168" cy="201168"/>
          </a:xfrm>
          <a:prstGeom prst="ellipse">
            <a:avLst/>
          </a:prstGeom>
          <a:solidFill>
            <a:srgbClr val="C9A227"/>
          </a:solidFill>
          <a:ln w="12700">
            <a:solidFill>
              <a:srgbClr val="C9A227"/>
            </a:solidFill>
            <a:prstDash val="solid"/>
          </a:ln>
        </p:spPr>
      </p:sp>
      <p:sp>
        <p:nvSpPr>
          <p:cNvPr id="5" name="Text 3"/>
          <p:cNvSpPr/>
          <p:nvPr/>
        </p:nvSpPr>
        <p:spPr>
          <a:xfrm>
            <a:off x="960120" y="1645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Personal Trainer Hall of Fame inductee — highest industry recognition</a:t>
            </a:r>
            <a:endParaRPr lang="en-US" sz="1200" dirty="0"/>
          </a:p>
        </p:txBody>
      </p:sp>
      <p:sp>
        <p:nvSpPr>
          <p:cNvPr id="6" name="Shape 4"/>
          <p:cNvSpPr/>
          <p:nvPr/>
        </p:nvSpPr>
        <p:spPr>
          <a:xfrm>
            <a:off x="640080" y="2212848"/>
            <a:ext cx="201168" cy="201168"/>
          </a:xfrm>
          <a:prstGeom prst="ellipse">
            <a:avLst/>
          </a:prstGeom>
          <a:solidFill>
            <a:srgbClr val="C9A227"/>
          </a:solidFill>
          <a:ln w="12700">
            <a:solidFill>
              <a:srgbClr val="C9A227"/>
            </a:solidFill>
            <a:prstDash val="solid"/>
          </a:ln>
        </p:spPr>
      </p:sp>
      <p:sp>
        <p:nvSpPr>
          <p:cNvPr id="7" name="Text 5"/>
          <p:cNvSpPr/>
          <p:nvPr/>
        </p:nvSpPr>
        <p:spPr>
          <a:xfrm>
            <a:off x="960120" y="2103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Doctor of Education plus doctoral-level naturopathic studies</a:t>
            </a:r>
            <a:endParaRPr lang="en-US" sz="1200" dirty="0"/>
          </a:p>
        </p:txBody>
      </p:sp>
      <p:sp>
        <p:nvSpPr>
          <p:cNvPr id="8" name="Shape 6"/>
          <p:cNvSpPr/>
          <p:nvPr/>
        </p:nvSpPr>
        <p:spPr>
          <a:xfrm>
            <a:off x="640080" y="2670048"/>
            <a:ext cx="201168" cy="201168"/>
          </a:xfrm>
          <a:prstGeom prst="ellipse">
            <a:avLst/>
          </a:prstGeom>
          <a:solidFill>
            <a:srgbClr val="C9A227"/>
          </a:solidFill>
          <a:ln w="12700">
            <a:solidFill>
              <a:srgbClr val="C9A227"/>
            </a:solidFill>
            <a:prstDash val="solid"/>
          </a:ln>
        </p:spPr>
      </p:sp>
      <p:sp>
        <p:nvSpPr>
          <p:cNvPr id="9" name="Text 7"/>
          <p:cNvSpPr/>
          <p:nvPr/>
        </p:nvSpPr>
        <p:spPr>
          <a:xfrm>
            <a:off x="960120" y="2560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33 years of documented men's health coaching experience</a:t>
            </a:r>
            <a:endParaRPr lang="en-US" sz="1200" dirty="0"/>
          </a:p>
        </p:txBody>
      </p:sp>
      <p:sp>
        <p:nvSpPr>
          <p:cNvPr id="10" name="Shape 8"/>
          <p:cNvSpPr/>
          <p:nvPr/>
        </p:nvSpPr>
        <p:spPr>
          <a:xfrm>
            <a:off x="640080" y="3127248"/>
            <a:ext cx="201168" cy="201168"/>
          </a:xfrm>
          <a:prstGeom prst="ellipse">
            <a:avLst/>
          </a:prstGeom>
          <a:solidFill>
            <a:srgbClr val="C9A227"/>
          </a:solidFill>
          <a:ln w="12700">
            <a:solidFill>
              <a:srgbClr val="C9A227"/>
            </a:solidFill>
            <a:prstDash val="solid"/>
          </a:ln>
        </p:spPr>
      </p:sp>
      <p:sp>
        <p:nvSpPr>
          <p:cNvPr id="11" name="Text 9"/>
          <p:cNvSpPr/>
          <p:nvPr/>
        </p:nvSpPr>
        <p:spPr>
          <a:xfrm>
            <a:off x="960120" y="3017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15+ professional certifications across every dimension</a:t>
            </a:r>
            <a:endParaRPr lang="en-US" sz="1200" dirty="0"/>
          </a:p>
        </p:txBody>
      </p:sp>
      <p:sp>
        <p:nvSpPr>
          <p:cNvPr id="12" name="Shape 10"/>
          <p:cNvSpPr/>
          <p:nvPr/>
        </p:nvSpPr>
        <p:spPr>
          <a:xfrm>
            <a:off x="640080" y="3584448"/>
            <a:ext cx="201168" cy="201168"/>
          </a:xfrm>
          <a:prstGeom prst="ellipse">
            <a:avLst/>
          </a:prstGeom>
          <a:solidFill>
            <a:srgbClr val="C9A227"/>
          </a:solidFill>
          <a:ln w="12700">
            <a:solidFill>
              <a:srgbClr val="C9A227"/>
            </a:solidFill>
            <a:prstDash val="solid"/>
          </a:ln>
        </p:spPr>
      </p:sp>
      <p:sp>
        <p:nvSpPr>
          <p:cNvPr id="13" name="Text 11"/>
          <p:cNvSpPr/>
          <p:nvPr/>
        </p:nvSpPr>
        <p:spPr>
          <a:xfrm>
            <a:off x="960120" y="3474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Personally applies autophagy protocols at age 57</a:t>
            </a:r>
            <a:endParaRPr lang="en-US" sz="1200" dirty="0"/>
          </a:p>
        </p:txBody>
      </p:sp>
      <p:sp>
        <p:nvSpPr>
          <p:cNvPr id="14" name="Shape 12"/>
          <p:cNvSpPr/>
          <p:nvPr/>
        </p:nvSpPr>
        <p:spPr>
          <a:xfrm>
            <a:off x="640080" y="4041648"/>
            <a:ext cx="201168" cy="201168"/>
          </a:xfrm>
          <a:prstGeom prst="ellipse">
            <a:avLst/>
          </a:prstGeom>
          <a:solidFill>
            <a:srgbClr val="C9A227"/>
          </a:solidFill>
          <a:ln w="12700">
            <a:solidFill>
              <a:srgbClr val="C9A227"/>
            </a:solidFill>
            <a:prstDash val="solid"/>
          </a:ln>
        </p:spPr>
      </p:sp>
      <p:sp>
        <p:nvSpPr>
          <p:cNvPr id="15" name="Text 13"/>
          <p:cNvSpPr/>
          <p:nvPr/>
        </p:nvSpPr>
        <p:spPr>
          <a:xfrm>
            <a:off x="960120" y="3931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Extensive experience calibrating fasting protocols to individual biology</a:t>
            </a:r>
            <a:endParaRPr lang="en-US" sz="1200" dirty="0"/>
          </a:p>
        </p:txBody>
      </p:sp>
      <p:sp>
        <p:nvSpPr>
          <p:cNvPr id="16" name="Shape 14"/>
          <p:cNvSpPr/>
          <p:nvPr/>
        </p:nvSpPr>
        <p:spPr>
          <a:xfrm>
            <a:off x="640080" y="4498848"/>
            <a:ext cx="201168" cy="201168"/>
          </a:xfrm>
          <a:prstGeom prst="ellipse">
            <a:avLst/>
          </a:prstGeom>
          <a:solidFill>
            <a:srgbClr val="C9A227"/>
          </a:solidFill>
          <a:ln w="12700">
            <a:solidFill>
              <a:srgbClr val="C9A227"/>
            </a:solidFill>
            <a:prstDash val="solid"/>
          </a:ln>
        </p:spPr>
      </p:sp>
      <p:sp>
        <p:nvSpPr>
          <p:cNvPr id="17" name="Text 15"/>
          <p:cNvSpPr/>
          <p:nvPr/>
        </p:nvSpPr>
        <p:spPr>
          <a:xfrm>
            <a:off x="960120" y="4389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Work has reached men in more than 65 countries</a:t>
            </a:r>
            <a:endParaRPr lang="en-US" sz="1200" dirty="0"/>
          </a:p>
        </p:txBody>
      </p:sp>
      <p:sp>
        <p:nvSpPr>
          <p:cNvPr id="18" name="Shape 16"/>
          <p:cNvSpPr/>
          <p:nvPr/>
        </p:nvSpPr>
        <p:spPr>
          <a:xfrm>
            <a:off x="640080" y="4956048"/>
            <a:ext cx="201168" cy="201168"/>
          </a:xfrm>
          <a:prstGeom prst="ellipse">
            <a:avLst/>
          </a:prstGeom>
          <a:solidFill>
            <a:srgbClr val="C9A227"/>
          </a:solidFill>
          <a:ln w="12700">
            <a:solidFill>
              <a:srgbClr val="C9A227"/>
            </a:solidFill>
            <a:prstDash val="solid"/>
          </a:ln>
        </p:spPr>
      </p:sp>
      <p:sp>
        <p:nvSpPr>
          <p:cNvPr id="19" name="Text 17"/>
          <p:cNvSpPr/>
          <p:nvPr/>
        </p:nvSpPr>
        <p:spPr>
          <a:xfrm>
            <a:off x="960120" y="4846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7-time bestselling author on health, wellness, and longevity</a:t>
            </a:r>
            <a:endParaRPr lang="en-US" sz="1200" dirty="0"/>
          </a:p>
        </p:txBody>
      </p:sp>
      <p:sp>
        <p:nvSpPr>
          <p:cNvPr id="20" name="Shape 18"/>
          <p:cNvSpPr/>
          <p:nvPr/>
        </p:nvSpPr>
        <p:spPr>
          <a:xfrm>
            <a:off x="640080" y="5413248"/>
            <a:ext cx="201168" cy="201168"/>
          </a:xfrm>
          <a:prstGeom prst="ellipse">
            <a:avLst/>
          </a:prstGeom>
          <a:solidFill>
            <a:srgbClr val="C9A227"/>
          </a:solidFill>
          <a:ln w="12700">
            <a:solidFill>
              <a:srgbClr val="C9A227"/>
            </a:solidFill>
            <a:prstDash val="solid"/>
          </a:ln>
        </p:spPr>
      </p:sp>
      <p:sp>
        <p:nvSpPr>
          <p:cNvPr id="21" name="Text 19"/>
          <p:cNvSpPr/>
          <p:nvPr/>
        </p:nvSpPr>
        <p:spPr>
          <a:xfrm>
            <a:off x="960120" y="5303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Ironman finisher who understands recovery and performance</a:t>
            </a:r>
            <a:endParaRPr lang="en-US" sz="1200" dirty="0"/>
          </a:p>
        </p:txBody>
      </p:sp>
      <p:sp>
        <p:nvSpPr>
          <p:cNvPr id="22" name="Shape 20"/>
          <p:cNvSpPr/>
          <p:nvPr/>
        </p:nvSpPr>
        <p:spPr>
          <a:xfrm>
            <a:off x="640080" y="5870448"/>
            <a:ext cx="201168" cy="201168"/>
          </a:xfrm>
          <a:prstGeom prst="ellipse">
            <a:avLst/>
          </a:prstGeom>
          <a:solidFill>
            <a:srgbClr val="C9A227"/>
          </a:solidFill>
          <a:ln w="12700">
            <a:solidFill>
              <a:srgbClr val="C9A227"/>
            </a:solidFill>
            <a:prstDash val="solid"/>
          </a:ln>
        </p:spPr>
      </p:sp>
      <p:sp>
        <p:nvSpPr>
          <p:cNvPr id="23" name="Text 21"/>
          <p:cNvSpPr/>
          <p:nvPr/>
        </p:nvSpPr>
        <p:spPr>
          <a:xfrm>
            <a:off x="960120" y="5760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Personal experience of career transition and health optimization</a:t>
            </a:r>
            <a:endParaRPr lang="en-US" sz="1200" dirty="0"/>
          </a:p>
        </p:txBody>
      </p:sp>
      <p:sp>
        <p:nvSpPr>
          <p:cNvPr id="24" name="Shape 22"/>
          <p:cNvSpPr/>
          <p:nvPr/>
        </p:nvSpPr>
        <p:spPr>
          <a:xfrm>
            <a:off x="548640" y="6400800"/>
            <a:ext cx="11064240" cy="731520"/>
          </a:xfrm>
          <a:prstGeom prst="rect">
            <a:avLst/>
          </a:prstGeom>
          <a:solidFill>
            <a:srgbClr val="F7F5F0"/>
          </a:solidFill>
          <a:ln w="12700">
            <a:solidFill>
              <a:srgbClr val="C9A227"/>
            </a:solidFill>
            <a:prstDash val="solid"/>
          </a:ln>
        </p:spPr>
      </p:sp>
      <p:sp>
        <p:nvSpPr>
          <p:cNvPr id="25" name="Text 23"/>
          <p:cNvSpPr/>
          <p:nvPr/>
        </p:nvSpPr>
        <p:spPr>
          <a:xfrm>
            <a:off x="914400" y="6492240"/>
            <a:ext cx="10332720" cy="594360"/>
          </a:xfrm>
          <a:prstGeom prst="rect">
            <a:avLst/>
          </a:prstGeom>
          <a:noFill/>
          <a:ln/>
        </p:spPr>
        <p:txBody>
          <a:bodyPr wrap="square" rtlCol="0" anchor="ctr"/>
          <a:lstStyle/>
          <a:p>
            <a:pPr indent="0" marL="0">
              <a:buNone/>
            </a:pPr>
            <a:r>
              <a:rPr lang="en-US" sz="1300" b="1" i="1" dirty="0">
                <a:solidFill>
                  <a:srgbClr val="1F3864"/>
                </a:solidFill>
                <a:latin typeface="Cambria" pitchFamily="34" charset="0"/>
                <a:ea typeface="Cambria" pitchFamily="34" charset="-122"/>
                <a:cs typeface="Cambria" pitchFamily="34" charset="-120"/>
              </a:rPr>
              <a:t>Autophagy protocols require personalization. Working with qualified coaching prevents costly mistakes.</a:t>
            </a:r>
            <a:endParaRPr lang="en-US" sz="1300" dirty="0"/>
          </a:p>
        </p:txBody>
      </p:sp>
      <p:sp>
        <p:nvSpPr>
          <p:cNvPr id="26" name="Text 24"/>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51 of 55</a:t>
            </a:r>
            <a:endParaRPr lang="en-US" sz="9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Dr. Ellis in the Media</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Documented coverage from major outlets</a:t>
            </a:r>
            <a:endParaRPr lang="en-US" sz="1200" dirty="0"/>
          </a:p>
        </p:txBody>
      </p:sp>
      <p:sp>
        <p:nvSpPr>
          <p:cNvPr id="4" name="Shape 2"/>
          <p:cNvSpPr/>
          <p:nvPr/>
        </p:nvSpPr>
        <p:spPr>
          <a:xfrm>
            <a:off x="548640" y="1691640"/>
            <a:ext cx="11064240" cy="457200"/>
          </a:xfrm>
          <a:prstGeom prst="rect">
            <a:avLst/>
          </a:prstGeom>
          <a:solidFill>
            <a:srgbClr val="F7F5F0"/>
          </a:solidFill>
          <a:ln w="12700">
            <a:solidFill>
              <a:srgbClr val="C9A227"/>
            </a:solidFill>
            <a:prstDash val="solid"/>
          </a:ln>
        </p:spPr>
      </p:sp>
      <p:sp>
        <p:nvSpPr>
          <p:cNvPr id="5" name="Text 3"/>
          <p:cNvSpPr/>
          <p:nvPr/>
        </p:nvSpPr>
        <p:spPr>
          <a:xfrm>
            <a:off x="777240" y="1691640"/>
            <a:ext cx="10515600" cy="457200"/>
          </a:xfrm>
          <a:prstGeom prst="rect">
            <a:avLst/>
          </a:prstGeom>
          <a:noFill/>
          <a:ln/>
        </p:spPr>
        <p:txBody>
          <a:bodyPr wrap="square" rtlCol="0" anchor="ctr"/>
          <a:lstStyle/>
          <a:p>
            <a:pPr indent="0" marL="0">
              <a:buNone/>
            </a:pPr>
            <a:r>
              <a:rPr lang="en-US" sz="1100" b="1" dirty="0">
                <a:solidFill>
                  <a:srgbClr val="1F3864"/>
                </a:solidFill>
                <a:latin typeface="Cambria" pitchFamily="34" charset="0"/>
                <a:ea typeface="Cambria" pitchFamily="34" charset="-122"/>
                <a:cs typeface="Cambria" pitchFamily="34" charset="-120"/>
              </a:rPr>
              <a:t>• MSN - Restoring Health, Appearance, Confidence: </a:t>
            </a:r>
            <a:pPr indent="0" marL="0">
              <a:buNone/>
            </a:pPr>
            <a:r>
              <a:rPr lang="en-US" sz="900" u="sng" dirty="0">
                <a:solidFill>
                  <a:srgbClr val="2E75B6"/>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https://www.msn.com/en-xl/news/other/dr-john-spencer-ellis-helps-men-in-their-50s-escape-the-corporate-rat-race-while-restoring-their-health-appearance-and-confidence/ar-AA270tH8</a:t>
            </a:r>
            <a:endParaRPr lang="en-US" sz="1100" dirty="0"/>
          </a:p>
        </p:txBody>
      </p:sp>
      <p:sp>
        <p:nvSpPr>
          <p:cNvPr id="6" name="Shape 4"/>
          <p:cNvSpPr/>
          <p:nvPr/>
        </p:nvSpPr>
        <p:spPr>
          <a:xfrm>
            <a:off x="548640" y="2258568"/>
            <a:ext cx="11064240" cy="457200"/>
          </a:xfrm>
          <a:prstGeom prst="rect">
            <a:avLst/>
          </a:prstGeom>
          <a:solidFill>
            <a:srgbClr val="F7F5F0"/>
          </a:solidFill>
          <a:ln w="12700">
            <a:solidFill>
              <a:srgbClr val="C9A227"/>
            </a:solidFill>
            <a:prstDash val="solid"/>
          </a:ln>
        </p:spPr>
      </p:sp>
      <p:sp>
        <p:nvSpPr>
          <p:cNvPr id="7" name="Text 5"/>
          <p:cNvSpPr/>
          <p:nvPr/>
        </p:nvSpPr>
        <p:spPr>
          <a:xfrm>
            <a:off x="777240" y="2258568"/>
            <a:ext cx="10515600" cy="457200"/>
          </a:xfrm>
          <a:prstGeom prst="rect">
            <a:avLst/>
          </a:prstGeom>
          <a:noFill/>
          <a:ln/>
        </p:spPr>
        <p:txBody>
          <a:bodyPr wrap="square" rtlCol="0" anchor="ctr"/>
          <a:lstStyle/>
          <a:p>
            <a:pPr indent="0" marL="0">
              <a:buNone/>
            </a:pPr>
            <a:r>
              <a:rPr lang="en-US" sz="1100" b="1" dirty="0">
                <a:solidFill>
                  <a:srgbClr val="1F3864"/>
                </a:solidFill>
                <a:latin typeface="Cambria" pitchFamily="34" charset="0"/>
                <a:ea typeface="Cambria" pitchFamily="34" charset="-122"/>
                <a:cs typeface="Cambria" pitchFamily="34" charset="-120"/>
              </a:rPr>
              <a:t>• USA Today - Coaching Program Launch: </a:t>
            </a:r>
            <a:pPr indent="0" marL="0">
              <a:buNone/>
            </a:pPr>
            <a:r>
              <a:rPr lang="en-US" sz="900" u="sng" dirty="0">
                <a:solidFill>
                  <a:srgbClr val="2E75B6"/>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https://www.usatoday.com/press-release/story/35880/dr-john-spencer-ellis-launches-mens-health-and-longevity-coaching-program-for-men-over-40/</a:t>
            </a:r>
            <a:endParaRPr lang="en-US" sz="1100" dirty="0"/>
          </a:p>
        </p:txBody>
      </p:sp>
      <p:sp>
        <p:nvSpPr>
          <p:cNvPr id="8" name="Shape 6"/>
          <p:cNvSpPr/>
          <p:nvPr/>
        </p:nvSpPr>
        <p:spPr>
          <a:xfrm>
            <a:off x="548640" y="2825496"/>
            <a:ext cx="11064240" cy="457200"/>
          </a:xfrm>
          <a:prstGeom prst="rect">
            <a:avLst/>
          </a:prstGeom>
          <a:solidFill>
            <a:srgbClr val="F7F5F0"/>
          </a:solidFill>
          <a:ln w="12700">
            <a:solidFill>
              <a:srgbClr val="C9A227"/>
            </a:solidFill>
            <a:prstDash val="solid"/>
          </a:ln>
        </p:spPr>
      </p:sp>
      <p:sp>
        <p:nvSpPr>
          <p:cNvPr id="9" name="Text 7"/>
          <p:cNvSpPr/>
          <p:nvPr/>
        </p:nvSpPr>
        <p:spPr>
          <a:xfrm>
            <a:off x="777240" y="2825496"/>
            <a:ext cx="10515600" cy="457200"/>
          </a:xfrm>
          <a:prstGeom prst="rect">
            <a:avLst/>
          </a:prstGeom>
          <a:noFill/>
          <a:ln/>
        </p:spPr>
        <p:txBody>
          <a:bodyPr wrap="square" rtlCol="0" anchor="ctr"/>
          <a:lstStyle/>
          <a:p>
            <a:pPr indent="0" marL="0">
              <a:buNone/>
            </a:pPr>
            <a:r>
              <a:rPr lang="en-US" sz="1100" b="1" dirty="0">
                <a:solidFill>
                  <a:srgbClr val="1F3864"/>
                </a:solidFill>
                <a:latin typeface="Cambria" pitchFamily="34" charset="0"/>
                <a:ea typeface="Cambria" pitchFamily="34" charset="-122"/>
                <a:cs typeface="Cambria" pitchFamily="34" charset="-120"/>
              </a:rPr>
              <a:t>• Yahoo Finance - Comprehensive Longevity Coaching: </a:t>
            </a:r>
            <a:pPr indent="0" marL="0">
              <a:buNone/>
            </a:pPr>
            <a:r>
              <a:rPr lang="en-US" sz="900" u="sng" dirty="0">
                <a:solidFill>
                  <a:srgbClr val="2E75B6"/>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https://finance.yahoo.com/healthcare/articles/dr-john-spencer-ellis-launches-115500727.html</a:t>
            </a:r>
            <a:endParaRPr lang="en-US" sz="1100" dirty="0"/>
          </a:p>
        </p:txBody>
      </p:sp>
      <p:sp>
        <p:nvSpPr>
          <p:cNvPr id="10" name="Shape 8"/>
          <p:cNvSpPr/>
          <p:nvPr/>
        </p:nvSpPr>
        <p:spPr>
          <a:xfrm>
            <a:off x="548640" y="3392424"/>
            <a:ext cx="11064240" cy="457200"/>
          </a:xfrm>
          <a:prstGeom prst="rect">
            <a:avLst/>
          </a:prstGeom>
          <a:solidFill>
            <a:srgbClr val="F7F5F0"/>
          </a:solidFill>
          <a:ln w="12700">
            <a:solidFill>
              <a:srgbClr val="C9A227"/>
            </a:solidFill>
            <a:prstDash val="solid"/>
          </a:ln>
        </p:spPr>
      </p:sp>
      <p:sp>
        <p:nvSpPr>
          <p:cNvPr id="11" name="Text 9"/>
          <p:cNvSpPr/>
          <p:nvPr/>
        </p:nvSpPr>
        <p:spPr>
          <a:xfrm>
            <a:off x="777240" y="3392424"/>
            <a:ext cx="10515600" cy="457200"/>
          </a:xfrm>
          <a:prstGeom prst="rect">
            <a:avLst/>
          </a:prstGeom>
          <a:noFill/>
          <a:ln/>
        </p:spPr>
        <p:txBody>
          <a:bodyPr wrap="square" rtlCol="0" anchor="ctr"/>
          <a:lstStyle/>
          <a:p>
            <a:pPr indent="0" marL="0">
              <a:buNone/>
            </a:pPr>
            <a:r>
              <a:rPr lang="en-US" sz="1100" b="1" dirty="0">
                <a:solidFill>
                  <a:srgbClr val="1F3864"/>
                </a:solidFill>
                <a:latin typeface="Cambria" pitchFamily="34" charset="0"/>
                <a:ea typeface="Cambria" pitchFamily="34" charset="-122"/>
                <a:cs typeface="Cambria" pitchFamily="34" charset="-120"/>
              </a:rPr>
              <a:t>• Business Insider - Longevity Coaching System: </a:t>
            </a:r>
            <a:pPr indent="0" marL="0">
              <a:buNone/>
            </a:pPr>
            <a:r>
              <a:rPr lang="en-US" sz="900" u="sng" dirty="0">
                <a:solidFill>
                  <a:srgbClr val="2E75B6"/>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https://markets.businessinsider.com/news/stocks/dr-john-spencer-ellis-launches-men-s-longevity-coaching-system-drawing-on-three-decades-of-expertise-in-health-fitness-wellness-and-aesthetics-1036280892</a:t>
            </a:r>
            <a:endParaRPr lang="en-US" sz="1100" dirty="0"/>
          </a:p>
        </p:txBody>
      </p:sp>
      <p:sp>
        <p:nvSpPr>
          <p:cNvPr id="12" name="Shape 10"/>
          <p:cNvSpPr/>
          <p:nvPr/>
        </p:nvSpPr>
        <p:spPr>
          <a:xfrm>
            <a:off x="548640" y="3959352"/>
            <a:ext cx="11064240" cy="457200"/>
          </a:xfrm>
          <a:prstGeom prst="rect">
            <a:avLst/>
          </a:prstGeom>
          <a:solidFill>
            <a:srgbClr val="F7F5F0"/>
          </a:solidFill>
          <a:ln w="12700">
            <a:solidFill>
              <a:srgbClr val="C9A227"/>
            </a:solidFill>
            <a:prstDash val="solid"/>
          </a:ln>
        </p:spPr>
      </p:sp>
      <p:sp>
        <p:nvSpPr>
          <p:cNvPr id="13" name="Text 11"/>
          <p:cNvSpPr/>
          <p:nvPr/>
        </p:nvSpPr>
        <p:spPr>
          <a:xfrm>
            <a:off x="777240" y="3959352"/>
            <a:ext cx="10515600" cy="457200"/>
          </a:xfrm>
          <a:prstGeom prst="rect">
            <a:avLst/>
          </a:prstGeom>
          <a:noFill/>
          <a:ln/>
        </p:spPr>
        <p:txBody>
          <a:bodyPr wrap="square" rtlCol="0" anchor="ctr"/>
          <a:lstStyle/>
          <a:p>
            <a:pPr indent="0" marL="0">
              <a:buNone/>
            </a:pPr>
            <a:r>
              <a:rPr lang="en-US" sz="1100" b="1" dirty="0">
                <a:solidFill>
                  <a:srgbClr val="1F3864"/>
                </a:solidFill>
                <a:latin typeface="Cambria" pitchFamily="34" charset="0"/>
                <a:ea typeface="Cambria" pitchFamily="34" charset="-122"/>
                <a:cs typeface="Cambria" pitchFamily="34" charset="-120"/>
              </a:rPr>
              <a:t>• Time Business News - Chronic Inflammation: </a:t>
            </a:r>
            <a:pPr indent="0" marL="0">
              <a:buNone/>
            </a:pPr>
            <a:r>
              <a:rPr lang="en-US" sz="900" u="sng" dirty="0">
                <a:solidFill>
                  <a:srgbClr val="2E75B6"/>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https://timebusinessnews.com/dr-john-spencer-ellis-why-chronic-inflammation-is-the-hidden-driver-behind-what-most-men-blame-on-aging/</a:t>
            </a:r>
            <a:endParaRPr lang="en-US" sz="1100" dirty="0"/>
          </a:p>
        </p:txBody>
      </p:sp>
      <p:sp>
        <p:nvSpPr>
          <p:cNvPr id="14" name="Shape 12"/>
          <p:cNvSpPr/>
          <p:nvPr/>
        </p:nvSpPr>
        <p:spPr>
          <a:xfrm>
            <a:off x="548640" y="4526280"/>
            <a:ext cx="11064240" cy="457200"/>
          </a:xfrm>
          <a:prstGeom prst="rect">
            <a:avLst/>
          </a:prstGeom>
          <a:solidFill>
            <a:srgbClr val="F7F5F0"/>
          </a:solidFill>
          <a:ln w="12700">
            <a:solidFill>
              <a:srgbClr val="C9A227"/>
            </a:solidFill>
            <a:prstDash val="solid"/>
          </a:ln>
        </p:spPr>
      </p:sp>
      <p:sp>
        <p:nvSpPr>
          <p:cNvPr id="15" name="Text 13"/>
          <p:cNvSpPr/>
          <p:nvPr/>
        </p:nvSpPr>
        <p:spPr>
          <a:xfrm>
            <a:off x="777240" y="4526280"/>
            <a:ext cx="10515600" cy="457200"/>
          </a:xfrm>
          <a:prstGeom prst="rect">
            <a:avLst/>
          </a:prstGeom>
          <a:noFill/>
          <a:ln/>
        </p:spPr>
        <p:txBody>
          <a:bodyPr wrap="square" rtlCol="0" anchor="ctr"/>
          <a:lstStyle/>
          <a:p>
            <a:pPr indent="0" marL="0">
              <a:buNone/>
            </a:pPr>
            <a:r>
              <a:rPr lang="en-US" sz="1100" b="1" dirty="0">
                <a:solidFill>
                  <a:srgbClr val="1F3864"/>
                </a:solidFill>
                <a:latin typeface="Cambria" pitchFamily="34" charset="0"/>
                <a:ea typeface="Cambria" pitchFamily="34" charset="-122"/>
                <a:cs typeface="Cambria" pitchFamily="34" charset="-120"/>
              </a:rPr>
              <a:t>• 1883 Magazine - Restoring Health: </a:t>
            </a:r>
            <a:pPr indent="0" marL="0">
              <a:buNone/>
            </a:pPr>
            <a:r>
              <a:rPr lang="en-US" sz="900" u="sng" dirty="0">
                <a:solidFill>
                  <a:srgbClr val="2E75B6"/>
                </a:solidFill>
                <a:latin typeface="Calibri" pitchFamily="34" charset="0"/>
                <a:ea typeface="Calibri" pitchFamily="34" charset="-122"/>
                <a:cs typeface="Calibri" pitchFamily="34" charset="-120"/>
                <a:hlinkClick r:id="rId6" invalidUrl="" action="" tgtFrame="" tooltip="" history="1" highlightClick="0" endSnd="0">
                  <a:extLst>
                    <a:ext uri="{A12FA001-AC4F-418D-AE19-62706E023703}">
                      <ahyp:hlinkClr xmlns:ahyp="http://schemas.microsoft.com/office/drawing/2018/hyperlinkcolor" val="tx"/>
                    </a:ext>
                  </a:extLst>
                </a:hlinkClick>
              </a:rPr>
              <a:t>https://1883magazine.com/dr-john-spencer-ellis-helps-men-in-their-50s-escape-the-corporate-rat-race-while-restoring-their-health-appearance-and-confidence/</a:t>
            </a:r>
            <a:endParaRPr lang="en-US" sz="1100" dirty="0"/>
          </a:p>
        </p:txBody>
      </p:sp>
      <p:sp>
        <p:nvSpPr>
          <p:cNvPr id="16" name="Shape 14"/>
          <p:cNvSpPr/>
          <p:nvPr/>
        </p:nvSpPr>
        <p:spPr>
          <a:xfrm>
            <a:off x="548640" y="5093208"/>
            <a:ext cx="11064240" cy="457200"/>
          </a:xfrm>
          <a:prstGeom prst="rect">
            <a:avLst/>
          </a:prstGeom>
          <a:solidFill>
            <a:srgbClr val="F7F5F0"/>
          </a:solidFill>
          <a:ln w="12700">
            <a:solidFill>
              <a:srgbClr val="C9A227"/>
            </a:solidFill>
            <a:prstDash val="solid"/>
          </a:ln>
        </p:spPr>
      </p:sp>
      <p:sp>
        <p:nvSpPr>
          <p:cNvPr id="17" name="Text 15"/>
          <p:cNvSpPr/>
          <p:nvPr/>
        </p:nvSpPr>
        <p:spPr>
          <a:xfrm>
            <a:off x="777240" y="5093208"/>
            <a:ext cx="10515600" cy="457200"/>
          </a:xfrm>
          <a:prstGeom prst="rect">
            <a:avLst/>
          </a:prstGeom>
          <a:noFill/>
          <a:ln/>
        </p:spPr>
        <p:txBody>
          <a:bodyPr wrap="square" rtlCol="0" anchor="ctr"/>
          <a:lstStyle/>
          <a:p>
            <a:pPr indent="0" marL="0">
              <a:buNone/>
            </a:pPr>
            <a:r>
              <a:rPr lang="en-US" sz="1100" b="1" dirty="0">
                <a:solidFill>
                  <a:srgbClr val="1F3864"/>
                </a:solidFill>
                <a:latin typeface="Cambria" pitchFamily="34" charset="0"/>
                <a:ea typeface="Cambria" pitchFamily="34" charset="-122"/>
                <a:cs typeface="Cambria" pitchFamily="34" charset="-120"/>
              </a:rPr>
              <a:t>• USA Wire - Leading Men's Longevity Expert: </a:t>
            </a:r>
            <a:pPr indent="0" marL="0">
              <a:buNone/>
            </a:pPr>
            <a:r>
              <a:rPr lang="en-US" sz="900" u="sng" dirty="0">
                <a:solidFill>
                  <a:srgbClr val="2E75B6"/>
                </a:solidFill>
                <a:latin typeface="Calibri" pitchFamily="34" charset="0"/>
                <a:ea typeface="Calibri" pitchFamily="34" charset="-122"/>
                <a:cs typeface="Calibri" pitchFamily="34" charset="-120"/>
                <a:hlinkClick r:id="rId7" invalidUrl="" action="" tgtFrame="" tooltip="" history="1" highlightClick="0" endSnd="0">
                  <a:extLst>
                    <a:ext uri="{A12FA001-AC4F-418D-AE19-62706E023703}">
                      <ahyp:hlinkClr xmlns:ahyp="http://schemas.microsoft.com/office/drawing/2018/hyperlinkcolor" val="tx"/>
                    </a:ext>
                  </a:extLst>
                </a:hlinkClick>
              </a:rPr>
              <a:t>https://usawire.com/dr-john-spencer-ellis-leading-mens-longevity-expert-launches-personalized-mens-health/</a:t>
            </a:r>
            <a:endParaRPr lang="en-US" sz="1100" dirty="0"/>
          </a:p>
        </p:txBody>
      </p:sp>
      <p:sp>
        <p:nvSpPr>
          <p:cNvPr id="18" name="Shape 16"/>
          <p:cNvSpPr/>
          <p:nvPr/>
        </p:nvSpPr>
        <p:spPr>
          <a:xfrm>
            <a:off x="548640" y="5660136"/>
            <a:ext cx="11064240" cy="457200"/>
          </a:xfrm>
          <a:prstGeom prst="rect">
            <a:avLst/>
          </a:prstGeom>
          <a:solidFill>
            <a:srgbClr val="F7F5F0"/>
          </a:solidFill>
          <a:ln w="12700">
            <a:solidFill>
              <a:srgbClr val="C9A227"/>
            </a:solidFill>
            <a:prstDash val="solid"/>
          </a:ln>
        </p:spPr>
      </p:sp>
      <p:sp>
        <p:nvSpPr>
          <p:cNvPr id="19" name="Text 17"/>
          <p:cNvSpPr/>
          <p:nvPr/>
        </p:nvSpPr>
        <p:spPr>
          <a:xfrm>
            <a:off x="777240" y="5660136"/>
            <a:ext cx="10515600" cy="457200"/>
          </a:xfrm>
          <a:prstGeom prst="rect">
            <a:avLst/>
          </a:prstGeom>
          <a:noFill/>
          <a:ln/>
        </p:spPr>
        <p:txBody>
          <a:bodyPr wrap="square" rtlCol="0" anchor="ctr"/>
          <a:lstStyle/>
          <a:p>
            <a:pPr indent="0" marL="0">
              <a:buNone/>
            </a:pPr>
            <a:r>
              <a:rPr lang="en-US" sz="1100" b="1" dirty="0">
                <a:solidFill>
                  <a:srgbClr val="1F3864"/>
                </a:solidFill>
                <a:latin typeface="Cambria" pitchFamily="34" charset="0"/>
                <a:ea typeface="Cambria" pitchFamily="34" charset="-122"/>
                <a:cs typeface="Cambria" pitchFamily="34" charset="-120"/>
              </a:rPr>
              <a:t>• AP News - Men's Longevity Coaching: </a:t>
            </a:r>
            <a:pPr indent="0" marL="0">
              <a:buNone/>
            </a:pPr>
            <a:r>
              <a:rPr lang="en-US" sz="900" u="sng" dirty="0">
                <a:solidFill>
                  <a:srgbClr val="2E75B6"/>
                </a:solidFill>
                <a:latin typeface="Calibri" pitchFamily="34" charset="0"/>
                <a:ea typeface="Calibri" pitchFamily="34" charset="-122"/>
                <a:cs typeface="Calibri" pitchFamily="34" charset="-120"/>
                <a:hlinkClick r:id="rId8" invalidUrl="" action="" tgtFrame="" tooltip="" history="1" highlightClick="0" endSnd="0">
                  <a:extLst>
                    <a:ext uri="{A12FA001-AC4F-418D-AE19-62706E023703}">
                      <ahyp:hlinkClr xmlns:ahyp="http://schemas.microsoft.com/office/drawing/2018/hyperlinkcolor" val="tx"/>
                    </a:ext>
                  </a:extLst>
                </a:hlinkClick>
              </a:rPr>
              <a:t>https://apnews.com/press-release/access-newswire/press-release-608b6a906a37f8b2fad8fa54b4e81c3f</a:t>
            </a:r>
            <a:endParaRPr lang="en-US" sz="1100" dirty="0"/>
          </a:p>
        </p:txBody>
      </p:sp>
      <p:sp>
        <p:nvSpPr>
          <p:cNvPr id="20" name="Text 18"/>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52 of 55</a:t>
            </a:r>
            <a:endParaRPr lang="en-US" sz="9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What Dr. Ellis' Coached Clients Achieve</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measurable transformation the framework produces</a:t>
            </a:r>
            <a:endParaRPr lang="en-US" sz="1200" dirty="0"/>
          </a:p>
        </p:txBody>
      </p:sp>
      <p:sp>
        <p:nvSpPr>
          <p:cNvPr id="4" name="Shape 2"/>
          <p:cNvSpPr/>
          <p:nvPr/>
        </p:nvSpPr>
        <p:spPr>
          <a:xfrm>
            <a:off x="548640" y="1600200"/>
            <a:ext cx="11064240" cy="4572000"/>
          </a:xfrm>
          <a:prstGeom prst="rect">
            <a:avLst/>
          </a:prstGeom>
          <a:solidFill>
            <a:srgbClr val="F7F5F0"/>
          </a:solidFill>
          <a:ln w="12700">
            <a:solidFill>
              <a:srgbClr val="C9A227"/>
            </a:solidFill>
            <a:prstDash val="solid"/>
          </a:ln>
        </p:spPr>
      </p:sp>
      <p:sp>
        <p:nvSpPr>
          <p:cNvPr id="5" name="Text 3"/>
          <p:cNvSpPr/>
          <p:nvPr/>
        </p:nvSpPr>
        <p:spPr>
          <a:xfrm>
            <a:off x="914400" y="178308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Men who complete Dr. Ellis' 90-day Men's Health and Longevity Coaching Program with autophagy protocols integrated typically produce measurable transformation across every relevant metric: improved insulin sensitivity, reduced hs-CRP, restored energy across the day, better sleep quality, improved body composition, sharper cognition, faster training recovery, and the specific physical presence and vitality that partners, colleagues, and the men themselves notice within weeks.</a:t>
            </a:r>
            <a:endParaRPr lang="en-US" sz="1300" dirty="0"/>
          </a:p>
        </p:txBody>
      </p:sp>
      <p:sp>
        <p:nvSpPr>
          <p:cNvPr id="6" name="Text 4"/>
          <p:cNvSpPr/>
          <p:nvPr/>
        </p:nvSpPr>
        <p:spPr>
          <a:xfrm>
            <a:off x="914400" y="3200400"/>
            <a:ext cx="10332720" cy="1371600"/>
          </a:xfrm>
          <a:prstGeom prst="rect">
            <a:avLst/>
          </a:prstGeom>
          <a:noFill/>
          <a:ln/>
        </p:spPr>
        <p:txBody>
          <a:bodyPr wrap="square" rtlCol="0" anchor="t"/>
          <a:lstStyle/>
          <a:p>
            <a:pPr indent="0" marL="0">
              <a:buNone/>
            </a:pPr>
            <a:r>
              <a:rPr lang="en-US" sz="1300" dirty="0">
                <a:solidFill>
                  <a:srgbClr val="1F1F1F"/>
                </a:solidFill>
                <a:latin typeface="Calibri" pitchFamily="34" charset="0"/>
                <a:ea typeface="Calibri" pitchFamily="34" charset="-122"/>
                <a:cs typeface="Calibri" pitchFamily="34" charset="-120"/>
              </a:rPr>
              <a:t>The framework works because autophagy integrates with sleep optimization, hormone support, structured training, and stress management as one system rather than isolated interventions. Restored cellular renewal supports every other longevity dimension. This is the specific insight that separates coached clients from self-directed effort.</a:t>
            </a:r>
            <a:endParaRPr lang="en-US" sz="1300" dirty="0"/>
          </a:p>
        </p:txBody>
      </p:sp>
      <p:sp>
        <p:nvSpPr>
          <p:cNvPr id="7" name="Text 5"/>
          <p:cNvSpPr/>
          <p:nvPr/>
        </p:nvSpPr>
        <p:spPr>
          <a:xfrm>
            <a:off x="914400" y="5349240"/>
            <a:ext cx="10332720" cy="731520"/>
          </a:xfrm>
          <a:prstGeom prst="rect">
            <a:avLst/>
          </a:prstGeom>
          <a:noFill/>
          <a:ln/>
        </p:spPr>
        <p:txBody>
          <a:bodyPr wrap="square" rtlCol="0" anchor="t"/>
          <a:lstStyle/>
          <a:p>
            <a:pPr indent="0" marL="0">
              <a:buNone/>
            </a:pPr>
            <a:r>
              <a:rPr lang="en-US" sz="1400" b="1" i="1" dirty="0">
                <a:solidFill>
                  <a:srgbClr val="1F3864"/>
                </a:solidFill>
                <a:latin typeface="Cambria" pitchFamily="34" charset="0"/>
                <a:ea typeface="Cambria" pitchFamily="34" charset="-122"/>
                <a:cs typeface="Cambria" pitchFamily="34" charset="-120"/>
              </a:rPr>
              <a:t>Integration produces transformation. Isolation produces partial results.</a:t>
            </a:r>
            <a:endParaRPr lang="en-US" sz="1400" dirty="0"/>
          </a:p>
        </p:txBody>
      </p:sp>
      <p:sp>
        <p:nvSpPr>
          <p:cNvPr id="8" name="Text 6"/>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53 of 55</a:t>
            </a:r>
            <a:endParaRPr lang="en-US" sz="9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The Complete Autophagy Framework Summarized</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Everything covered in one final overview</a:t>
            </a:r>
            <a:endParaRPr lang="en-US" sz="1200" dirty="0"/>
          </a:p>
        </p:txBody>
      </p:sp>
      <p:sp>
        <p:nvSpPr>
          <p:cNvPr id="4" name="Shape 2"/>
          <p:cNvSpPr/>
          <p:nvPr/>
        </p:nvSpPr>
        <p:spPr>
          <a:xfrm>
            <a:off x="640080" y="1755648"/>
            <a:ext cx="201168" cy="201168"/>
          </a:xfrm>
          <a:prstGeom prst="ellipse">
            <a:avLst/>
          </a:prstGeom>
          <a:solidFill>
            <a:srgbClr val="C9A227"/>
          </a:solidFill>
          <a:ln w="12700">
            <a:solidFill>
              <a:srgbClr val="C9A227"/>
            </a:solidFill>
            <a:prstDash val="solid"/>
          </a:ln>
        </p:spPr>
      </p:sp>
      <p:sp>
        <p:nvSpPr>
          <p:cNvPr id="5" name="Text 3"/>
          <p:cNvSpPr/>
          <p:nvPr/>
        </p:nvSpPr>
        <p:spPr>
          <a:xfrm>
            <a:off x="960120" y="1645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Autophagy is essential cellular renewal — Nobel Prize science</a:t>
            </a:r>
            <a:endParaRPr lang="en-US" sz="1200" dirty="0"/>
          </a:p>
        </p:txBody>
      </p:sp>
      <p:sp>
        <p:nvSpPr>
          <p:cNvPr id="6" name="Shape 4"/>
          <p:cNvSpPr/>
          <p:nvPr/>
        </p:nvSpPr>
        <p:spPr>
          <a:xfrm>
            <a:off x="640080" y="2212848"/>
            <a:ext cx="201168" cy="201168"/>
          </a:xfrm>
          <a:prstGeom prst="ellipse">
            <a:avLst/>
          </a:prstGeom>
          <a:solidFill>
            <a:srgbClr val="C9A227"/>
          </a:solidFill>
          <a:ln w="12700">
            <a:solidFill>
              <a:srgbClr val="C9A227"/>
            </a:solidFill>
            <a:prstDash val="solid"/>
          </a:ln>
        </p:spPr>
      </p:sp>
      <p:sp>
        <p:nvSpPr>
          <p:cNvPr id="7" name="Text 5"/>
          <p:cNvSpPr/>
          <p:nvPr/>
        </p:nvSpPr>
        <p:spPr>
          <a:xfrm>
            <a:off x="960120" y="2103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It declines after 40 but responds dramatically to intervention</a:t>
            </a:r>
            <a:endParaRPr lang="en-US" sz="1200" dirty="0"/>
          </a:p>
        </p:txBody>
      </p:sp>
      <p:sp>
        <p:nvSpPr>
          <p:cNvPr id="8" name="Shape 6"/>
          <p:cNvSpPr/>
          <p:nvPr/>
        </p:nvSpPr>
        <p:spPr>
          <a:xfrm>
            <a:off x="640080" y="2670048"/>
            <a:ext cx="201168" cy="201168"/>
          </a:xfrm>
          <a:prstGeom prst="ellipse">
            <a:avLst/>
          </a:prstGeom>
          <a:solidFill>
            <a:srgbClr val="C9A227"/>
          </a:solidFill>
          <a:ln w="12700">
            <a:solidFill>
              <a:srgbClr val="C9A227"/>
            </a:solidFill>
            <a:prstDash val="solid"/>
          </a:ln>
        </p:spPr>
      </p:sp>
      <p:sp>
        <p:nvSpPr>
          <p:cNvPr id="9" name="Text 7"/>
          <p:cNvSpPr/>
          <p:nvPr/>
        </p:nvSpPr>
        <p:spPr>
          <a:xfrm>
            <a:off x="960120" y="2560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Fasting 14-24 hours activates autophagy reliably</a:t>
            </a:r>
            <a:endParaRPr lang="en-US" sz="1200" dirty="0"/>
          </a:p>
        </p:txBody>
      </p:sp>
      <p:sp>
        <p:nvSpPr>
          <p:cNvPr id="10" name="Shape 8"/>
          <p:cNvSpPr/>
          <p:nvPr/>
        </p:nvSpPr>
        <p:spPr>
          <a:xfrm>
            <a:off x="640080" y="3127248"/>
            <a:ext cx="201168" cy="201168"/>
          </a:xfrm>
          <a:prstGeom prst="ellipse">
            <a:avLst/>
          </a:prstGeom>
          <a:solidFill>
            <a:srgbClr val="C9A227"/>
          </a:solidFill>
          <a:ln w="12700">
            <a:solidFill>
              <a:srgbClr val="C9A227"/>
            </a:solidFill>
            <a:prstDash val="solid"/>
          </a:ln>
        </p:spPr>
      </p:sp>
      <p:sp>
        <p:nvSpPr>
          <p:cNvPr id="11" name="Text 9"/>
          <p:cNvSpPr/>
          <p:nvPr/>
        </p:nvSpPr>
        <p:spPr>
          <a:xfrm>
            <a:off x="960120" y="3017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Peak autophagy activation occurs at 16-48 hours of fasting</a:t>
            </a:r>
            <a:endParaRPr lang="en-US" sz="1200" dirty="0"/>
          </a:p>
        </p:txBody>
      </p:sp>
      <p:sp>
        <p:nvSpPr>
          <p:cNvPr id="12" name="Shape 10"/>
          <p:cNvSpPr/>
          <p:nvPr/>
        </p:nvSpPr>
        <p:spPr>
          <a:xfrm>
            <a:off x="640080" y="3584448"/>
            <a:ext cx="201168" cy="201168"/>
          </a:xfrm>
          <a:prstGeom prst="ellipse">
            <a:avLst/>
          </a:prstGeom>
          <a:solidFill>
            <a:srgbClr val="C9A227"/>
          </a:solidFill>
          <a:ln w="12700">
            <a:solidFill>
              <a:srgbClr val="C9A227"/>
            </a:solidFill>
            <a:prstDash val="solid"/>
          </a:ln>
        </p:spPr>
      </p:sp>
      <p:sp>
        <p:nvSpPr>
          <p:cNvPr id="13" name="Text 11"/>
          <p:cNvSpPr/>
          <p:nvPr/>
        </p:nvSpPr>
        <p:spPr>
          <a:xfrm>
            <a:off x="960120" y="3474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Exercise independently activates autophagy</a:t>
            </a:r>
            <a:endParaRPr lang="en-US" sz="1200" dirty="0"/>
          </a:p>
        </p:txBody>
      </p:sp>
      <p:sp>
        <p:nvSpPr>
          <p:cNvPr id="14" name="Shape 12"/>
          <p:cNvSpPr/>
          <p:nvPr/>
        </p:nvSpPr>
        <p:spPr>
          <a:xfrm>
            <a:off x="640080" y="4041648"/>
            <a:ext cx="201168" cy="201168"/>
          </a:xfrm>
          <a:prstGeom prst="ellipse">
            <a:avLst/>
          </a:prstGeom>
          <a:solidFill>
            <a:srgbClr val="C9A227"/>
          </a:solidFill>
          <a:ln w="12700">
            <a:solidFill>
              <a:srgbClr val="C9A227"/>
            </a:solidFill>
            <a:prstDash val="solid"/>
          </a:ln>
        </p:spPr>
      </p:sp>
      <p:sp>
        <p:nvSpPr>
          <p:cNvPr id="15" name="Text 13"/>
          <p:cNvSpPr/>
          <p:nvPr/>
        </p:nvSpPr>
        <p:spPr>
          <a:xfrm>
            <a:off x="960120" y="39319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Fasted training amplifies autophagy activation</a:t>
            </a:r>
            <a:endParaRPr lang="en-US" sz="1200" dirty="0"/>
          </a:p>
        </p:txBody>
      </p:sp>
      <p:sp>
        <p:nvSpPr>
          <p:cNvPr id="16" name="Shape 14"/>
          <p:cNvSpPr/>
          <p:nvPr/>
        </p:nvSpPr>
        <p:spPr>
          <a:xfrm>
            <a:off x="640080" y="4498848"/>
            <a:ext cx="201168" cy="201168"/>
          </a:xfrm>
          <a:prstGeom prst="ellipse">
            <a:avLst/>
          </a:prstGeom>
          <a:solidFill>
            <a:srgbClr val="C9A227"/>
          </a:solidFill>
          <a:ln w="12700">
            <a:solidFill>
              <a:srgbClr val="C9A227"/>
            </a:solidFill>
            <a:prstDash val="solid"/>
          </a:ln>
        </p:spPr>
      </p:sp>
      <p:sp>
        <p:nvSpPr>
          <p:cNvPr id="17" name="Text 15"/>
          <p:cNvSpPr/>
          <p:nvPr/>
        </p:nvSpPr>
        <p:spPr>
          <a:xfrm>
            <a:off x="960120" y="43891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Specific foods support activation: coffee, tea, spermidine, curcumin</a:t>
            </a:r>
            <a:endParaRPr lang="en-US" sz="1200" dirty="0"/>
          </a:p>
        </p:txBody>
      </p:sp>
      <p:sp>
        <p:nvSpPr>
          <p:cNvPr id="18" name="Shape 16"/>
          <p:cNvSpPr/>
          <p:nvPr/>
        </p:nvSpPr>
        <p:spPr>
          <a:xfrm>
            <a:off x="640080" y="4956048"/>
            <a:ext cx="201168" cy="201168"/>
          </a:xfrm>
          <a:prstGeom prst="ellipse">
            <a:avLst/>
          </a:prstGeom>
          <a:solidFill>
            <a:srgbClr val="C9A227"/>
          </a:solidFill>
          <a:ln w="12700">
            <a:solidFill>
              <a:srgbClr val="C9A227"/>
            </a:solidFill>
            <a:prstDash val="solid"/>
          </a:ln>
        </p:spPr>
      </p:sp>
      <p:sp>
        <p:nvSpPr>
          <p:cNvPr id="19" name="Text 17"/>
          <p:cNvSpPr/>
          <p:nvPr/>
        </p:nvSpPr>
        <p:spPr>
          <a:xfrm>
            <a:off x="960120" y="48463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Sleep quality determines autophagy capacity</a:t>
            </a:r>
            <a:endParaRPr lang="en-US" sz="1200" dirty="0"/>
          </a:p>
        </p:txBody>
      </p:sp>
      <p:sp>
        <p:nvSpPr>
          <p:cNvPr id="20" name="Shape 18"/>
          <p:cNvSpPr/>
          <p:nvPr/>
        </p:nvSpPr>
        <p:spPr>
          <a:xfrm>
            <a:off x="640080" y="5413248"/>
            <a:ext cx="201168" cy="201168"/>
          </a:xfrm>
          <a:prstGeom prst="ellipse">
            <a:avLst/>
          </a:prstGeom>
          <a:solidFill>
            <a:srgbClr val="C9A227"/>
          </a:solidFill>
          <a:ln w="12700">
            <a:solidFill>
              <a:srgbClr val="C9A227"/>
            </a:solidFill>
            <a:prstDash val="solid"/>
          </a:ln>
        </p:spPr>
      </p:sp>
      <p:sp>
        <p:nvSpPr>
          <p:cNvPr id="21" name="Text 19"/>
          <p:cNvSpPr/>
          <p:nvPr/>
        </p:nvSpPr>
        <p:spPr>
          <a:xfrm>
            <a:off x="960120" y="53035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Balance matters — extreme protocols risk muscle loss</a:t>
            </a:r>
            <a:endParaRPr lang="en-US" sz="1200" dirty="0"/>
          </a:p>
        </p:txBody>
      </p:sp>
      <p:sp>
        <p:nvSpPr>
          <p:cNvPr id="22" name="Shape 20"/>
          <p:cNvSpPr/>
          <p:nvPr/>
        </p:nvSpPr>
        <p:spPr>
          <a:xfrm>
            <a:off x="640080" y="5870448"/>
            <a:ext cx="201168" cy="201168"/>
          </a:xfrm>
          <a:prstGeom prst="ellipse">
            <a:avLst/>
          </a:prstGeom>
          <a:solidFill>
            <a:srgbClr val="C9A227"/>
          </a:solidFill>
          <a:ln w="12700">
            <a:solidFill>
              <a:srgbClr val="C9A227"/>
            </a:solidFill>
            <a:prstDash val="solid"/>
          </a:ln>
        </p:spPr>
      </p:sp>
      <p:sp>
        <p:nvSpPr>
          <p:cNvPr id="23" name="Text 21"/>
          <p:cNvSpPr/>
          <p:nvPr/>
        </p:nvSpPr>
        <p:spPr>
          <a:xfrm>
            <a:off x="960120" y="5760720"/>
            <a:ext cx="10515600" cy="457200"/>
          </a:xfrm>
          <a:prstGeom prst="rect">
            <a:avLst/>
          </a:prstGeom>
          <a:noFill/>
          <a:ln/>
        </p:spPr>
        <p:txBody>
          <a:bodyPr wrap="square" rtlCol="0" anchor="ctr"/>
          <a:lstStyle/>
          <a:p>
            <a:pPr indent="0" marL="0">
              <a:buNone/>
            </a:pPr>
            <a:r>
              <a:rPr lang="en-US" sz="1200" dirty="0">
                <a:solidFill>
                  <a:srgbClr val="1F1F1F"/>
                </a:solidFill>
                <a:latin typeface="Calibri" pitchFamily="34" charset="0"/>
                <a:ea typeface="Calibri" pitchFamily="34" charset="-122"/>
                <a:cs typeface="Calibri" pitchFamily="34" charset="-120"/>
              </a:rPr>
              <a:t>Integration into sustainable framework produces best results</a:t>
            </a:r>
            <a:endParaRPr lang="en-US" sz="1200" dirty="0"/>
          </a:p>
        </p:txBody>
      </p:sp>
      <p:sp>
        <p:nvSpPr>
          <p:cNvPr id="24" name="Shape 22"/>
          <p:cNvSpPr/>
          <p:nvPr/>
        </p:nvSpPr>
        <p:spPr>
          <a:xfrm>
            <a:off x="548640" y="6400800"/>
            <a:ext cx="11064240" cy="731520"/>
          </a:xfrm>
          <a:prstGeom prst="rect">
            <a:avLst/>
          </a:prstGeom>
          <a:solidFill>
            <a:srgbClr val="F7F5F0"/>
          </a:solidFill>
          <a:ln w="12700">
            <a:solidFill>
              <a:srgbClr val="C9A227"/>
            </a:solidFill>
            <a:prstDash val="solid"/>
          </a:ln>
        </p:spPr>
      </p:sp>
      <p:sp>
        <p:nvSpPr>
          <p:cNvPr id="25" name="Text 23"/>
          <p:cNvSpPr/>
          <p:nvPr/>
        </p:nvSpPr>
        <p:spPr>
          <a:xfrm>
            <a:off x="914400" y="6492240"/>
            <a:ext cx="10332720" cy="594360"/>
          </a:xfrm>
          <a:prstGeom prst="rect">
            <a:avLst/>
          </a:prstGeom>
          <a:noFill/>
          <a:ln/>
        </p:spPr>
        <p:txBody>
          <a:bodyPr wrap="square" rtlCol="0" anchor="ctr"/>
          <a:lstStyle/>
          <a:p>
            <a:pPr indent="0" marL="0">
              <a:buNone/>
            </a:pPr>
            <a:r>
              <a:rPr lang="en-US" sz="1300" b="1" i="1" dirty="0">
                <a:solidFill>
                  <a:srgbClr val="1F3864"/>
                </a:solidFill>
                <a:latin typeface="Cambria" pitchFamily="34" charset="0"/>
                <a:ea typeface="Cambria" pitchFamily="34" charset="-122"/>
                <a:cs typeface="Cambria" pitchFamily="34" charset="-120"/>
              </a:rPr>
              <a:t>The framework is proven. The transformation is available. Begin today.</a:t>
            </a:r>
            <a:endParaRPr lang="en-US" sz="1300" dirty="0"/>
          </a:p>
        </p:txBody>
      </p:sp>
      <p:sp>
        <p:nvSpPr>
          <p:cNvPr id="26" name="Text 24"/>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54 of 55</a:t>
            </a:r>
            <a:endParaRPr lang="en-US" sz="9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457200" y="457200"/>
            <a:ext cx="1280160" cy="320040"/>
          </a:xfrm>
          <a:prstGeom prst="rect">
            <a:avLst/>
          </a:prstGeom>
          <a:solidFill>
            <a:srgbClr val="C9A227"/>
          </a:solidFill>
          <a:ln w="12700">
            <a:solidFill>
              <a:srgbClr val="C9A227"/>
            </a:solidFill>
            <a:prstDash val="solid"/>
          </a:ln>
        </p:spPr>
      </p:sp>
      <p:sp>
        <p:nvSpPr>
          <p:cNvPr id="3" name="Text 1"/>
          <p:cNvSpPr/>
          <p:nvPr/>
        </p:nvSpPr>
        <p:spPr>
          <a:xfrm>
            <a:off x="45720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457200" y="960120"/>
            <a:ext cx="11338560" cy="365760"/>
          </a:xfrm>
          <a:prstGeom prst="rect">
            <a:avLst/>
          </a:prstGeom>
          <a:noFill/>
          <a:ln/>
        </p:spPr>
        <p:txBody>
          <a:bodyPr wrap="square" rtlCol="0" anchor="ctr"/>
          <a:lstStyle/>
          <a:p>
            <a:pPr algn="ctr" indent="0" marL="0">
              <a:buNone/>
            </a:pPr>
            <a:r>
              <a:rPr lang="en-US" sz="1200" b="1" spc="600" kern="0" dirty="0">
                <a:solidFill>
                  <a:srgbClr val="C9A227"/>
                </a:solidFill>
                <a:latin typeface="Calibri" pitchFamily="34" charset="0"/>
                <a:ea typeface="Calibri" pitchFamily="34" charset="-122"/>
                <a:cs typeface="Calibri" pitchFamily="34" charset="-120"/>
              </a:rPr>
              <a:t>BEGIN YOUR AUTOPHAGY &amp; LONGEVITY WORK TODAY</a:t>
            </a:r>
            <a:endParaRPr lang="en-US" sz="1200" dirty="0"/>
          </a:p>
        </p:txBody>
      </p:sp>
      <p:sp>
        <p:nvSpPr>
          <p:cNvPr id="5" name="Text 3"/>
          <p:cNvSpPr/>
          <p:nvPr/>
        </p:nvSpPr>
        <p:spPr>
          <a:xfrm>
            <a:off x="457200" y="1371600"/>
            <a:ext cx="11338560" cy="640080"/>
          </a:xfrm>
          <a:prstGeom prst="rect">
            <a:avLst/>
          </a:prstGeom>
          <a:noFill/>
          <a:ln/>
        </p:spPr>
        <p:txBody>
          <a:bodyPr wrap="square" rtlCol="0" anchor="ctr"/>
          <a:lstStyle/>
          <a:p>
            <a:pPr algn="ctr" indent="0" marL="0">
              <a:buNone/>
            </a:pPr>
            <a:r>
              <a:rPr lang="en-US" sz="2600" b="1" dirty="0">
                <a:solidFill>
                  <a:srgbClr val="FFFFFF"/>
                </a:solidFill>
                <a:latin typeface="Cambria" pitchFamily="34" charset="0"/>
                <a:ea typeface="Cambria" pitchFamily="34" charset="-122"/>
                <a:cs typeface="Cambria" pitchFamily="34" charset="-120"/>
              </a:rPr>
              <a:t>Work with Dr. John Spencer Ellis</a:t>
            </a:r>
            <a:endParaRPr lang="en-US" sz="2600" dirty="0"/>
          </a:p>
        </p:txBody>
      </p:sp>
      <p:sp>
        <p:nvSpPr>
          <p:cNvPr id="6" name="Text 4"/>
          <p:cNvSpPr/>
          <p:nvPr/>
        </p:nvSpPr>
        <p:spPr>
          <a:xfrm>
            <a:off x="457200" y="2011680"/>
            <a:ext cx="11338560" cy="365760"/>
          </a:xfrm>
          <a:prstGeom prst="rect">
            <a:avLst/>
          </a:prstGeom>
          <a:noFill/>
          <a:ln/>
        </p:spPr>
        <p:txBody>
          <a:bodyPr wrap="square" rtlCol="0" anchor="ctr"/>
          <a:lstStyle/>
          <a:p>
            <a:pPr algn="ctr" indent="0" marL="0">
              <a:buNone/>
            </a:pPr>
            <a:r>
              <a:rPr lang="en-US" sz="1400" i="1" dirty="0">
                <a:solidFill>
                  <a:srgbClr val="E8D688"/>
                </a:solidFill>
                <a:latin typeface="Cambria" pitchFamily="34" charset="0"/>
                <a:ea typeface="Cambria" pitchFamily="34" charset="-122"/>
                <a:cs typeface="Cambria" pitchFamily="34" charset="-120"/>
              </a:rPr>
              <a:t>Leading Men's Longevity Expert  |  33 Years of Experience  |  65+ Countries</a:t>
            </a:r>
            <a:endParaRPr lang="en-US" sz="1400" dirty="0"/>
          </a:p>
        </p:txBody>
      </p:sp>
      <p:sp>
        <p:nvSpPr>
          <p:cNvPr id="7" name="Shape 5"/>
          <p:cNvSpPr/>
          <p:nvPr/>
        </p:nvSpPr>
        <p:spPr>
          <a:xfrm>
            <a:off x="548640" y="2560320"/>
            <a:ext cx="5532120" cy="1554480"/>
          </a:xfrm>
          <a:prstGeom prst="rect">
            <a:avLst/>
          </a:prstGeom>
          <a:solidFill>
            <a:srgbClr val="1F3864"/>
          </a:solidFill>
          <a:ln w="12700">
            <a:solidFill>
              <a:srgbClr val="C9A227"/>
            </a:solidFill>
            <a:prstDash val="solid"/>
          </a:ln>
        </p:spPr>
      </p:sp>
      <p:sp>
        <p:nvSpPr>
          <p:cNvPr id="8" name="Text 6"/>
          <p:cNvSpPr/>
          <p:nvPr/>
        </p:nvSpPr>
        <p:spPr>
          <a:xfrm>
            <a:off x="731520" y="2697480"/>
            <a:ext cx="5166360" cy="457200"/>
          </a:xfrm>
          <a:prstGeom prst="rect">
            <a:avLst/>
          </a:prstGeom>
          <a:noFill/>
          <a:ln/>
        </p:spPr>
        <p:txBody>
          <a:bodyPr wrap="square" rtlCol="0" anchor="ctr"/>
          <a:lstStyle/>
          <a:p>
            <a:pPr indent="0" marL="0">
              <a:buNone/>
            </a:pPr>
            <a:r>
              <a:rPr lang="en-US" sz="1400" b="1" dirty="0">
                <a:solidFill>
                  <a:srgbClr val="C9A227"/>
                </a:solidFill>
                <a:latin typeface="Cambria" pitchFamily="34" charset="0"/>
                <a:ea typeface="Cambria" pitchFamily="34" charset="-122"/>
                <a:cs typeface="Cambria" pitchFamily="34" charset="-120"/>
              </a:rPr>
              <a:t>Men's Health and Longevity Coaching</a:t>
            </a:r>
            <a:endParaRPr lang="en-US" sz="1400" dirty="0"/>
          </a:p>
        </p:txBody>
      </p:sp>
      <p:sp>
        <p:nvSpPr>
          <p:cNvPr id="9" name="Text 7"/>
          <p:cNvSpPr/>
          <p:nvPr/>
        </p:nvSpPr>
        <p:spPr>
          <a:xfrm>
            <a:off x="731520" y="3200400"/>
            <a:ext cx="5166360" cy="320040"/>
          </a:xfrm>
          <a:prstGeom prst="rect">
            <a:avLst/>
          </a:prstGeom>
          <a:noFill/>
          <a:ln/>
        </p:spPr>
        <p:txBody>
          <a:bodyPr wrap="square" rtlCol="0" anchor="ctr"/>
          <a:lstStyle/>
          <a:p>
            <a:pPr indent="0" marL="0">
              <a:buNone/>
            </a:pPr>
            <a:r>
              <a:rPr lang="en-US" sz="1100" i="1" dirty="0">
                <a:solidFill>
                  <a:srgbClr val="E8D688"/>
                </a:solidFill>
                <a:latin typeface="Calibri" pitchFamily="34" charset="0"/>
                <a:ea typeface="Calibri" pitchFamily="34" charset="-122"/>
                <a:cs typeface="Calibri" pitchFamily="34" charset="-120"/>
              </a:rPr>
              <a:t>Autophagy protocols integrated into 90-day program</a:t>
            </a:r>
            <a:endParaRPr lang="en-US" sz="1100" dirty="0"/>
          </a:p>
        </p:txBody>
      </p:sp>
      <p:sp>
        <p:nvSpPr>
          <p:cNvPr id="10" name="Text 8"/>
          <p:cNvSpPr/>
          <p:nvPr/>
        </p:nvSpPr>
        <p:spPr>
          <a:xfrm>
            <a:off x="731520" y="3566160"/>
            <a:ext cx="5166360" cy="365760"/>
          </a:xfrm>
          <a:prstGeom prst="rect">
            <a:avLst/>
          </a:prstGeom>
          <a:noFill/>
          <a:ln/>
        </p:spPr>
        <p:txBody>
          <a:bodyPr wrap="square" rtlCol="0" anchor="ctr"/>
          <a:lstStyle/>
          <a:p>
            <a:pPr indent="0" marL="0">
              <a:buNone/>
            </a:pPr>
            <a:r>
              <a:rPr lang="en-US" sz="1000" u="sng" dirty="0">
                <a:solidFill>
                  <a:srgbClr val="FFFFFF"/>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johnspencerellis.com/health-longevity-aesthetic-optimization-for-men-40/</a:t>
            </a:r>
            <a:endParaRPr lang="en-US" sz="1000" dirty="0"/>
          </a:p>
        </p:txBody>
      </p:sp>
      <p:sp>
        <p:nvSpPr>
          <p:cNvPr id="11" name="Shape 9"/>
          <p:cNvSpPr/>
          <p:nvPr/>
        </p:nvSpPr>
        <p:spPr>
          <a:xfrm>
            <a:off x="6172200" y="2560320"/>
            <a:ext cx="5532120" cy="1554480"/>
          </a:xfrm>
          <a:prstGeom prst="rect">
            <a:avLst/>
          </a:prstGeom>
          <a:solidFill>
            <a:srgbClr val="1F3864"/>
          </a:solidFill>
          <a:ln w="12700">
            <a:solidFill>
              <a:srgbClr val="C9A227"/>
            </a:solidFill>
            <a:prstDash val="solid"/>
          </a:ln>
        </p:spPr>
      </p:sp>
      <p:sp>
        <p:nvSpPr>
          <p:cNvPr id="12" name="Text 10"/>
          <p:cNvSpPr/>
          <p:nvPr/>
        </p:nvSpPr>
        <p:spPr>
          <a:xfrm>
            <a:off x="6355080" y="2697480"/>
            <a:ext cx="5166360" cy="457200"/>
          </a:xfrm>
          <a:prstGeom prst="rect">
            <a:avLst/>
          </a:prstGeom>
          <a:noFill/>
          <a:ln/>
        </p:spPr>
        <p:txBody>
          <a:bodyPr wrap="square" rtlCol="0" anchor="ctr"/>
          <a:lstStyle/>
          <a:p>
            <a:pPr indent="0" marL="0">
              <a:buNone/>
            </a:pPr>
            <a:r>
              <a:rPr lang="en-US" sz="1400" b="1" dirty="0">
                <a:solidFill>
                  <a:srgbClr val="C9A227"/>
                </a:solidFill>
                <a:latin typeface="Cambria" pitchFamily="34" charset="0"/>
                <a:ea typeface="Cambria" pitchFamily="34" charset="-122"/>
                <a:cs typeface="Cambria" pitchFamily="34" charset="-120"/>
              </a:rPr>
              <a:t>Escape the Rat Race Coaching</a:t>
            </a:r>
            <a:endParaRPr lang="en-US" sz="1400" dirty="0"/>
          </a:p>
        </p:txBody>
      </p:sp>
      <p:sp>
        <p:nvSpPr>
          <p:cNvPr id="13" name="Text 11"/>
          <p:cNvSpPr/>
          <p:nvPr/>
        </p:nvSpPr>
        <p:spPr>
          <a:xfrm>
            <a:off x="6355080" y="3200400"/>
            <a:ext cx="5166360" cy="320040"/>
          </a:xfrm>
          <a:prstGeom prst="rect">
            <a:avLst/>
          </a:prstGeom>
          <a:noFill/>
          <a:ln/>
        </p:spPr>
        <p:txBody>
          <a:bodyPr wrap="square" rtlCol="0" anchor="ctr"/>
          <a:lstStyle/>
          <a:p>
            <a:pPr indent="0" marL="0">
              <a:buNone/>
            </a:pPr>
            <a:r>
              <a:rPr lang="en-US" sz="1100" i="1" dirty="0">
                <a:solidFill>
                  <a:srgbClr val="E8D688"/>
                </a:solidFill>
                <a:latin typeface="Calibri" pitchFamily="34" charset="0"/>
                <a:ea typeface="Calibri" pitchFamily="34" charset="-122"/>
                <a:cs typeface="Calibri" pitchFamily="34" charset="-120"/>
              </a:rPr>
              <a:t>Redesign lifestyle to support autophagy</a:t>
            </a:r>
            <a:endParaRPr lang="en-US" sz="1100" dirty="0"/>
          </a:p>
        </p:txBody>
      </p:sp>
      <p:sp>
        <p:nvSpPr>
          <p:cNvPr id="14" name="Text 12"/>
          <p:cNvSpPr/>
          <p:nvPr/>
        </p:nvSpPr>
        <p:spPr>
          <a:xfrm>
            <a:off x="6355080" y="3566160"/>
            <a:ext cx="5166360" cy="365760"/>
          </a:xfrm>
          <a:prstGeom prst="rect">
            <a:avLst/>
          </a:prstGeom>
          <a:noFill/>
          <a:ln/>
        </p:spPr>
        <p:txBody>
          <a:bodyPr wrap="square" rtlCol="0" anchor="ctr"/>
          <a:lstStyle/>
          <a:p>
            <a:pPr indent="0" marL="0">
              <a:buNone/>
            </a:pPr>
            <a:r>
              <a:rPr lang="en-US" sz="1000" u="sng" dirty="0">
                <a:solidFill>
                  <a:srgbClr val="FFFFFF"/>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johnspencerellis.com/pick-my-brain-2/</a:t>
            </a:r>
            <a:endParaRPr lang="en-US" sz="1000" dirty="0"/>
          </a:p>
        </p:txBody>
      </p:sp>
      <p:sp>
        <p:nvSpPr>
          <p:cNvPr id="15" name="Shape 13"/>
          <p:cNvSpPr/>
          <p:nvPr/>
        </p:nvSpPr>
        <p:spPr>
          <a:xfrm>
            <a:off x="548640" y="4251960"/>
            <a:ext cx="11155680" cy="822960"/>
          </a:xfrm>
          <a:prstGeom prst="rect">
            <a:avLst/>
          </a:prstGeom>
          <a:solidFill>
            <a:srgbClr val="1F3864"/>
          </a:solidFill>
          <a:ln w="25400">
            <a:solidFill>
              <a:srgbClr val="C9A227"/>
            </a:solidFill>
            <a:prstDash val="solid"/>
          </a:ln>
        </p:spPr>
      </p:sp>
      <p:sp>
        <p:nvSpPr>
          <p:cNvPr id="16" name="Text 14"/>
          <p:cNvSpPr/>
          <p:nvPr/>
        </p:nvSpPr>
        <p:spPr>
          <a:xfrm>
            <a:off x="548640" y="4343400"/>
            <a:ext cx="11155680" cy="320040"/>
          </a:xfrm>
          <a:prstGeom prst="rect">
            <a:avLst/>
          </a:prstGeom>
          <a:noFill/>
          <a:ln/>
        </p:spPr>
        <p:txBody>
          <a:bodyPr wrap="square" rtlCol="0" anchor="ctr"/>
          <a:lstStyle/>
          <a:p>
            <a:pPr algn="ctr" indent="0" marL="0">
              <a:buNone/>
            </a:pPr>
            <a:r>
              <a:rPr lang="en-US" sz="1300" b="1" dirty="0">
                <a:solidFill>
                  <a:srgbClr val="C9A227"/>
                </a:solidFill>
                <a:latin typeface="Cambria" pitchFamily="34" charset="0"/>
                <a:ea typeface="Cambria" pitchFamily="34" charset="-122"/>
                <a:cs typeface="Cambria" pitchFamily="34" charset="-120"/>
              </a:rPr>
              <a:t>Combined Program Option Available on Request</a:t>
            </a:r>
            <a:endParaRPr lang="en-US" sz="1300" dirty="0"/>
          </a:p>
        </p:txBody>
      </p:sp>
      <p:sp>
        <p:nvSpPr>
          <p:cNvPr id="17" name="Text 15"/>
          <p:cNvSpPr/>
          <p:nvPr/>
        </p:nvSpPr>
        <p:spPr>
          <a:xfrm>
            <a:off x="548640" y="4663440"/>
            <a:ext cx="11155680" cy="365760"/>
          </a:xfrm>
          <a:prstGeom prst="rect">
            <a:avLst/>
          </a:prstGeom>
          <a:noFill/>
          <a:ln/>
        </p:spPr>
        <p:txBody>
          <a:bodyPr wrap="square" rtlCol="0" anchor="ctr"/>
          <a:lstStyle/>
          <a:p>
            <a:pPr algn="ctr" indent="0" marL="0">
              <a:buNone/>
            </a:pPr>
            <a:r>
              <a:rPr lang="en-US" sz="1100" i="1" dirty="0">
                <a:solidFill>
                  <a:srgbClr val="E8D688"/>
                </a:solidFill>
                <a:latin typeface="Calibri" pitchFamily="34" charset="0"/>
                <a:ea typeface="Calibri" pitchFamily="34" charset="-122"/>
                <a:cs typeface="Calibri" pitchFamily="34" charset="-120"/>
              </a:rPr>
              <a:t>Contact Dr. Ellis directly to discuss combining both programs into one coordinated engagement.</a:t>
            </a:r>
            <a:endParaRPr lang="en-US" sz="1100" dirty="0"/>
          </a:p>
        </p:txBody>
      </p:sp>
      <p:sp>
        <p:nvSpPr>
          <p:cNvPr id="18" name="Text 16"/>
          <p:cNvSpPr/>
          <p:nvPr/>
        </p:nvSpPr>
        <p:spPr>
          <a:xfrm>
            <a:off x="548640" y="5212080"/>
            <a:ext cx="11338560" cy="274320"/>
          </a:xfrm>
          <a:prstGeom prst="rect">
            <a:avLst/>
          </a:prstGeom>
          <a:noFill/>
          <a:ln/>
        </p:spPr>
        <p:txBody>
          <a:bodyPr wrap="square" rtlCol="0" anchor="ctr"/>
          <a:lstStyle/>
          <a:p>
            <a:pPr algn="ctr" indent="0" marL="0">
              <a:buNone/>
            </a:pPr>
            <a:r>
              <a:rPr lang="en-US" sz="1200" b="1" spc="400" kern="0" dirty="0">
                <a:solidFill>
                  <a:srgbClr val="C9A227"/>
                </a:solidFill>
                <a:latin typeface="Cambria" pitchFamily="34" charset="0"/>
                <a:ea typeface="Cambria" pitchFamily="34" charset="-122"/>
                <a:cs typeface="Cambria" pitchFamily="34" charset="-120"/>
              </a:rPr>
              <a:t>Learn More</a:t>
            </a:r>
            <a:endParaRPr lang="en-US" sz="1200" dirty="0"/>
          </a:p>
        </p:txBody>
      </p:sp>
      <p:sp>
        <p:nvSpPr>
          <p:cNvPr id="19" name="Text 17"/>
          <p:cNvSpPr/>
          <p:nvPr/>
        </p:nvSpPr>
        <p:spPr>
          <a:xfrm>
            <a:off x="548640" y="5532120"/>
            <a:ext cx="3657600" cy="365760"/>
          </a:xfrm>
          <a:prstGeom prst="rect">
            <a:avLst/>
          </a:prstGeom>
          <a:noFill/>
          <a:ln/>
        </p:spPr>
        <p:txBody>
          <a:bodyPr wrap="square" rtlCol="0" anchor="ctr"/>
          <a:lstStyle/>
          <a:p>
            <a:pPr algn="ctr" indent="0" marL="0">
              <a:buNone/>
            </a:pPr>
            <a:r>
              <a:rPr lang="en-US" sz="1000" b="1" dirty="0">
                <a:solidFill>
                  <a:srgbClr val="E8D688"/>
                </a:solidFill>
                <a:latin typeface="Calibri" pitchFamily="34" charset="0"/>
                <a:ea typeface="Calibri" pitchFamily="34" charset="-122"/>
                <a:cs typeface="Calibri" pitchFamily="34" charset="-120"/>
              </a:rPr>
              <a:t>Main Website: </a:t>
            </a:r>
            <a:pPr algn="ctr" indent="0" marL="0">
              <a:buNone/>
            </a:pPr>
            <a:r>
              <a:rPr lang="en-US" sz="900" u="sng" dirty="0">
                <a:solidFill>
                  <a:srgbClr val="FFFFFF"/>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https://johnspencerellis.com</a:t>
            </a:r>
            <a:endParaRPr lang="en-US" sz="1000" dirty="0"/>
          </a:p>
        </p:txBody>
      </p:sp>
      <p:sp>
        <p:nvSpPr>
          <p:cNvPr id="20" name="Text 18"/>
          <p:cNvSpPr/>
          <p:nvPr/>
        </p:nvSpPr>
        <p:spPr>
          <a:xfrm>
            <a:off x="4343400" y="5532120"/>
            <a:ext cx="3657600" cy="365760"/>
          </a:xfrm>
          <a:prstGeom prst="rect">
            <a:avLst/>
          </a:prstGeom>
          <a:noFill/>
          <a:ln/>
        </p:spPr>
        <p:txBody>
          <a:bodyPr wrap="square" rtlCol="0" anchor="ctr"/>
          <a:lstStyle/>
          <a:p>
            <a:pPr algn="ctr" indent="0" marL="0">
              <a:buNone/>
            </a:pPr>
            <a:r>
              <a:rPr lang="en-US" sz="1000" b="1" dirty="0">
                <a:solidFill>
                  <a:srgbClr val="E8D688"/>
                </a:solidFill>
                <a:latin typeface="Calibri" pitchFamily="34" charset="0"/>
                <a:ea typeface="Calibri" pitchFamily="34" charset="-122"/>
                <a:cs typeface="Calibri" pitchFamily="34" charset="-120"/>
              </a:rPr>
              <a:t>About Bio: </a:t>
            </a:r>
            <a:pPr algn="ctr" indent="0" marL="0">
              <a:buNone/>
            </a:pPr>
            <a:r>
              <a:rPr lang="en-US" sz="900" u="sng" dirty="0">
                <a:solidFill>
                  <a:srgbClr val="FFFFFF"/>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https://johnspencerellis.com/about</a:t>
            </a:r>
            <a:endParaRPr lang="en-US" sz="1000" dirty="0"/>
          </a:p>
        </p:txBody>
      </p:sp>
      <p:sp>
        <p:nvSpPr>
          <p:cNvPr id="21" name="Text 19"/>
          <p:cNvSpPr/>
          <p:nvPr/>
        </p:nvSpPr>
        <p:spPr>
          <a:xfrm>
            <a:off x="8138160" y="5532120"/>
            <a:ext cx="3657600" cy="365760"/>
          </a:xfrm>
          <a:prstGeom prst="rect">
            <a:avLst/>
          </a:prstGeom>
          <a:noFill/>
          <a:ln/>
        </p:spPr>
        <p:txBody>
          <a:bodyPr wrap="square" rtlCol="0" anchor="ctr"/>
          <a:lstStyle/>
          <a:p>
            <a:pPr algn="ctr" indent="0" marL="0">
              <a:buNone/>
            </a:pPr>
            <a:r>
              <a:rPr lang="en-US" sz="1000" b="1" dirty="0">
                <a:solidFill>
                  <a:srgbClr val="E8D688"/>
                </a:solidFill>
                <a:latin typeface="Calibri" pitchFamily="34" charset="0"/>
                <a:ea typeface="Calibri" pitchFamily="34" charset="-122"/>
                <a:cs typeface="Calibri" pitchFamily="34" charset="-120"/>
              </a:rPr>
              <a:t>Diet Guru: </a:t>
            </a:r>
            <a:pPr algn="ctr" indent="0" marL="0">
              <a:buNone/>
            </a:pPr>
            <a:r>
              <a:rPr lang="en-US" sz="900" u="sng" dirty="0">
                <a:solidFill>
                  <a:srgbClr val="FFFFFF"/>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https://dietguru.com/</a:t>
            </a:r>
            <a:endParaRPr lang="en-US" sz="1000" dirty="0"/>
          </a:p>
        </p:txBody>
      </p:sp>
      <p:sp>
        <p:nvSpPr>
          <p:cNvPr id="22" name="Shape 20"/>
          <p:cNvSpPr/>
          <p:nvPr/>
        </p:nvSpPr>
        <p:spPr>
          <a:xfrm>
            <a:off x="457200" y="5989320"/>
            <a:ext cx="11338560" cy="777240"/>
          </a:xfrm>
          <a:prstGeom prst="rect">
            <a:avLst/>
          </a:prstGeom>
          <a:solidFill>
            <a:srgbClr val="1F3864"/>
          </a:solidFill>
          <a:ln w="12700">
            <a:solidFill>
              <a:srgbClr val="1F3864"/>
            </a:solidFill>
            <a:prstDash val="solid"/>
          </a:ln>
        </p:spPr>
      </p:sp>
      <p:sp>
        <p:nvSpPr>
          <p:cNvPr id="23" name="Text 21"/>
          <p:cNvSpPr/>
          <p:nvPr/>
        </p:nvSpPr>
        <p:spPr>
          <a:xfrm>
            <a:off x="457200" y="6035040"/>
            <a:ext cx="11338560" cy="320040"/>
          </a:xfrm>
          <a:prstGeom prst="rect">
            <a:avLst/>
          </a:prstGeom>
          <a:noFill/>
          <a:ln/>
        </p:spPr>
        <p:txBody>
          <a:bodyPr wrap="square" rtlCol="0" anchor="ctr"/>
          <a:lstStyle/>
          <a:p>
            <a:pPr algn="ctr" indent="0" marL="0">
              <a:buNone/>
            </a:pPr>
            <a:r>
              <a:rPr lang="en-US" sz="1100" dirty="0">
                <a:solidFill>
                  <a:srgbClr val="FFFFFF"/>
                </a:solidFill>
                <a:latin typeface="Calibri" pitchFamily="34" charset="0"/>
                <a:ea typeface="Calibri" pitchFamily="34" charset="-122"/>
                <a:cs typeface="Calibri" pitchFamily="34" charset="-120"/>
              </a:rPr>
              <a:t>Dr. John Spencer Ellis  |  2780 S. Jones Blvd, Ste 200-3464  |  Las Vegas, NV 89146  |  (480) 382-2464</a:t>
            </a:r>
            <a:endParaRPr lang="en-US" sz="1100" dirty="0"/>
          </a:p>
        </p:txBody>
      </p:sp>
      <p:sp>
        <p:nvSpPr>
          <p:cNvPr id="24" name="Text 22"/>
          <p:cNvSpPr/>
          <p:nvPr/>
        </p:nvSpPr>
        <p:spPr>
          <a:xfrm>
            <a:off x="457200" y="6355080"/>
            <a:ext cx="11338560" cy="320040"/>
          </a:xfrm>
          <a:prstGeom prst="rect">
            <a:avLst/>
          </a:prstGeom>
          <a:noFill/>
          <a:ln/>
        </p:spPr>
        <p:txBody>
          <a:bodyPr wrap="square" rtlCol="0" anchor="ctr"/>
          <a:lstStyle/>
          <a:p>
            <a:pPr algn="ctr" indent="0" marL="0">
              <a:buNone/>
            </a:pPr>
            <a:r>
              <a:rPr lang="en-US" sz="1100" i="1" dirty="0">
                <a:solidFill>
                  <a:srgbClr val="E8D688"/>
                </a:solidFill>
                <a:latin typeface="Calibri" pitchFamily="34" charset="0"/>
                <a:ea typeface="Calibri" pitchFamily="34" charset="-122"/>
                <a:cs typeface="Calibri" pitchFamily="34" charset="-120"/>
              </a:rPr>
              <a:t>At age 57, Dr. Ellis practices exactly what he teaches. The framework is proven. Begin today.</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Dr. Ellis' Academic &amp; Professional Credentials</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The depth of expertise behind every answer</a:t>
            </a:r>
            <a:endParaRPr lang="en-US" sz="1200" dirty="0"/>
          </a:p>
        </p:txBody>
      </p:sp>
      <p:sp>
        <p:nvSpPr>
          <p:cNvPr id="4" name="Shape 2"/>
          <p:cNvSpPr/>
          <p:nvPr/>
        </p:nvSpPr>
        <p:spPr>
          <a:xfrm>
            <a:off x="548640" y="1600200"/>
            <a:ext cx="5440680" cy="4709160"/>
          </a:xfrm>
          <a:prstGeom prst="rect">
            <a:avLst/>
          </a:prstGeom>
          <a:solidFill>
            <a:srgbClr val="F7F5F0"/>
          </a:solidFill>
          <a:ln w="12700">
            <a:solidFill>
              <a:srgbClr val="C9A227"/>
            </a:solidFill>
            <a:prstDash val="solid"/>
          </a:ln>
        </p:spPr>
      </p:sp>
      <p:sp>
        <p:nvSpPr>
          <p:cNvPr id="5" name="Text 3"/>
          <p:cNvSpPr/>
          <p:nvPr/>
        </p:nvSpPr>
        <p:spPr>
          <a:xfrm>
            <a:off x="777240" y="1737360"/>
            <a:ext cx="5120640" cy="365760"/>
          </a:xfrm>
          <a:prstGeom prst="rect">
            <a:avLst/>
          </a:prstGeom>
          <a:noFill/>
          <a:ln/>
        </p:spPr>
        <p:txBody>
          <a:bodyPr wrap="square" rtlCol="0" anchor="ctr"/>
          <a:lstStyle/>
          <a:p>
            <a:pPr indent="0" marL="0">
              <a:buNone/>
            </a:pPr>
            <a:r>
              <a:rPr lang="en-US" sz="1500" b="1" dirty="0">
                <a:solidFill>
                  <a:srgbClr val="1F3864"/>
                </a:solidFill>
                <a:latin typeface="Cambria" pitchFamily="34" charset="0"/>
                <a:ea typeface="Cambria" pitchFamily="34" charset="-122"/>
                <a:cs typeface="Cambria" pitchFamily="34" charset="-120"/>
              </a:rPr>
              <a:t>Academic Credentials</a:t>
            </a:r>
            <a:endParaRPr lang="en-US" sz="1500" dirty="0"/>
          </a:p>
        </p:txBody>
      </p:sp>
      <p:sp>
        <p:nvSpPr>
          <p:cNvPr id="6" name="Text 4"/>
          <p:cNvSpPr/>
          <p:nvPr/>
        </p:nvSpPr>
        <p:spPr>
          <a:xfrm>
            <a:off x="777240" y="2194560"/>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Doctor of Education (EdD)</a:t>
            </a:r>
            <a:endParaRPr lang="en-US" sz="1100" dirty="0"/>
          </a:p>
        </p:txBody>
      </p:sp>
      <p:sp>
        <p:nvSpPr>
          <p:cNvPr id="7" name="Text 5"/>
          <p:cNvSpPr/>
          <p:nvPr/>
        </p:nvSpPr>
        <p:spPr>
          <a:xfrm>
            <a:off x="777240" y="2578608"/>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MBA with Emphasis in Marketing</a:t>
            </a:r>
            <a:endParaRPr lang="en-US" sz="1100" dirty="0"/>
          </a:p>
        </p:txBody>
      </p:sp>
      <p:sp>
        <p:nvSpPr>
          <p:cNvPr id="8" name="Text 6"/>
          <p:cNvSpPr/>
          <p:nvPr/>
        </p:nvSpPr>
        <p:spPr>
          <a:xfrm>
            <a:off x="777240" y="2962656"/>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BA in Business Administration</a:t>
            </a:r>
            <a:endParaRPr lang="en-US" sz="1100" dirty="0"/>
          </a:p>
        </p:txBody>
      </p:sp>
      <p:sp>
        <p:nvSpPr>
          <p:cNvPr id="9" name="Text 7"/>
          <p:cNvSpPr/>
          <p:nvPr/>
        </p:nvSpPr>
        <p:spPr>
          <a:xfrm>
            <a:off x="777240" y="3346704"/>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BA in Health Science</a:t>
            </a:r>
            <a:endParaRPr lang="en-US" sz="1100" dirty="0"/>
          </a:p>
        </p:txBody>
      </p:sp>
      <p:sp>
        <p:nvSpPr>
          <p:cNvPr id="10" name="Text 8"/>
          <p:cNvSpPr/>
          <p:nvPr/>
        </p:nvSpPr>
        <p:spPr>
          <a:xfrm>
            <a:off x="777240" y="3730752"/>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Doctoral-Level Naturopathic Studies</a:t>
            </a:r>
            <a:endParaRPr lang="en-US" sz="1100" dirty="0"/>
          </a:p>
        </p:txBody>
      </p:sp>
      <p:sp>
        <p:nvSpPr>
          <p:cNvPr id="11" name="Text 9"/>
          <p:cNvSpPr/>
          <p:nvPr/>
        </p:nvSpPr>
        <p:spPr>
          <a:xfrm>
            <a:off x="777240" y="4114800"/>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Licensed Radiological Technology</a:t>
            </a:r>
            <a:endParaRPr lang="en-US" sz="1100" dirty="0"/>
          </a:p>
        </p:txBody>
      </p:sp>
      <p:sp>
        <p:nvSpPr>
          <p:cNvPr id="12" name="Text 10"/>
          <p:cNvSpPr/>
          <p:nvPr/>
        </p:nvSpPr>
        <p:spPr>
          <a:xfrm>
            <a:off x="777240" y="4498848"/>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Medical Assisting with Phlebotomy</a:t>
            </a:r>
            <a:endParaRPr lang="en-US" sz="1100" dirty="0"/>
          </a:p>
        </p:txBody>
      </p:sp>
      <p:sp>
        <p:nvSpPr>
          <p:cNvPr id="13" name="Text 11"/>
          <p:cNvSpPr/>
          <p:nvPr/>
        </p:nvSpPr>
        <p:spPr>
          <a:xfrm>
            <a:off x="777240" y="4882896"/>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McKenzie Rehabilitation Training</a:t>
            </a:r>
            <a:endParaRPr lang="en-US" sz="1100" dirty="0"/>
          </a:p>
        </p:txBody>
      </p:sp>
      <p:sp>
        <p:nvSpPr>
          <p:cNvPr id="14" name="Text 12"/>
          <p:cNvSpPr/>
          <p:nvPr/>
        </p:nvSpPr>
        <p:spPr>
          <a:xfrm>
            <a:off x="777240" y="5266944"/>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Fellow, National Board of Fitness Examiners</a:t>
            </a:r>
            <a:endParaRPr lang="en-US" sz="1100" dirty="0"/>
          </a:p>
        </p:txBody>
      </p:sp>
      <p:sp>
        <p:nvSpPr>
          <p:cNvPr id="15" name="Text 13"/>
          <p:cNvSpPr/>
          <p:nvPr/>
        </p:nvSpPr>
        <p:spPr>
          <a:xfrm>
            <a:off x="777240" y="5650992"/>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Advisory: National Health, Wellness Congress</a:t>
            </a:r>
            <a:endParaRPr lang="en-US" sz="1100" dirty="0"/>
          </a:p>
        </p:txBody>
      </p:sp>
      <p:sp>
        <p:nvSpPr>
          <p:cNvPr id="16" name="Shape 14"/>
          <p:cNvSpPr/>
          <p:nvPr/>
        </p:nvSpPr>
        <p:spPr>
          <a:xfrm>
            <a:off x="6172200" y="1600200"/>
            <a:ext cx="5440680" cy="4709160"/>
          </a:xfrm>
          <a:prstGeom prst="rect">
            <a:avLst/>
          </a:prstGeom>
          <a:solidFill>
            <a:srgbClr val="F7F5F0"/>
          </a:solidFill>
          <a:ln w="12700">
            <a:solidFill>
              <a:srgbClr val="C9A227"/>
            </a:solidFill>
            <a:prstDash val="solid"/>
          </a:ln>
        </p:spPr>
      </p:sp>
      <p:sp>
        <p:nvSpPr>
          <p:cNvPr id="17" name="Text 15"/>
          <p:cNvSpPr/>
          <p:nvPr/>
        </p:nvSpPr>
        <p:spPr>
          <a:xfrm>
            <a:off x="6400800" y="1737360"/>
            <a:ext cx="5120640" cy="365760"/>
          </a:xfrm>
          <a:prstGeom prst="rect">
            <a:avLst/>
          </a:prstGeom>
          <a:noFill/>
          <a:ln/>
        </p:spPr>
        <p:txBody>
          <a:bodyPr wrap="square" rtlCol="0" anchor="ctr"/>
          <a:lstStyle/>
          <a:p>
            <a:pPr indent="0" marL="0">
              <a:buNone/>
            </a:pPr>
            <a:r>
              <a:rPr lang="en-US" sz="1500" b="1" dirty="0">
                <a:solidFill>
                  <a:srgbClr val="1F3864"/>
                </a:solidFill>
                <a:latin typeface="Cambria" pitchFamily="34" charset="0"/>
                <a:ea typeface="Cambria" pitchFamily="34" charset="-122"/>
                <a:cs typeface="Cambria" pitchFamily="34" charset="-120"/>
              </a:rPr>
              <a:t>15+ Professional Certifications</a:t>
            </a:r>
            <a:endParaRPr lang="en-US" sz="1500" dirty="0"/>
          </a:p>
        </p:txBody>
      </p:sp>
      <p:sp>
        <p:nvSpPr>
          <p:cNvPr id="18" name="Text 16"/>
          <p:cNvSpPr/>
          <p:nvPr/>
        </p:nvSpPr>
        <p:spPr>
          <a:xfrm>
            <a:off x="6400800" y="2194560"/>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Personal Training</a:t>
            </a:r>
            <a:endParaRPr lang="en-US" sz="1100" dirty="0"/>
          </a:p>
        </p:txBody>
      </p:sp>
      <p:sp>
        <p:nvSpPr>
          <p:cNvPr id="19" name="Text 17"/>
          <p:cNvSpPr/>
          <p:nvPr/>
        </p:nvSpPr>
        <p:spPr>
          <a:xfrm>
            <a:off x="6400800" y="2578608"/>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Nutrition Coaching</a:t>
            </a:r>
            <a:endParaRPr lang="en-US" sz="1100" dirty="0"/>
          </a:p>
        </p:txBody>
      </p:sp>
      <p:sp>
        <p:nvSpPr>
          <p:cNvPr id="20" name="Text 18"/>
          <p:cNvSpPr/>
          <p:nvPr/>
        </p:nvSpPr>
        <p:spPr>
          <a:xfrm>
            <a:off x="6400800" y="2962656"/>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Clinical Hypnotherapy</a:t>
            </a:r>
            <a:endParaRPr lang="en-US" sz="1100" dirty="0"/>
          </a:p>
        </p:txBody>
      </p:sp>
      <p:sp>
        <p:nvSpPr>
          <p:cNvPr id="21" name="Text 19"/>
          <p:cNvSpPr/>
          <p:nvPr/>
        </p:nvSpPr>
        <p:spPr>
          <a:xfrm>
            <a:off x="6400800" y="3346704"/>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Sports Hypnosis</a:t>
            </a:r>
            <a:endParaRPr lang="en-US" sz="1100" dirty="0"/>
          </a:p>
        </p:txBody>
      </p:sp>
      <p:sp>
        <p:nvSpPr>
          <p:cNvPr id="22" name="Text 20"/>
          <p:cNvSpPr/>
          <p:nvPr/>
        </p:nvSpPr>
        <p:spPr>
          <a:xfrm>
            <a:off x="6400800" y="3730752"/>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Pilates</a:t>
            </a:r>
            <a:endParaRPr lang="en-US" sz="1100" dirty="0"/>
          </a:p>
        </p:txBody>
      </p:sp>
      <p:sp>
        <p:nvSpPr>
          <p:cNvPr id="23" name="Text 21"/>
          <p:cNvSpPr/>
          <p:nvPr/>
        </p:nvSpPr>
        <p:spPr>
          <a:xfrm>
            <a:off x="6400800" y="4114800"/>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Yoga</a:t>
            </a:r>
            <a:endParaRPr lang="en-US" sz="1100" dirty="0"/>
          </a:p>
        </p:txBody>
      </p:sp>
      <p:sp>
        <p:nvSpPr>
          <p:cNvPr id="24" name="Text 22"/>
          <p:cNvSpPr/>
          <p:nvPr/>
        </p:nvSpPr>
        <p:spPr>
          <a:xfrm>
            <a:off x="6400800" y="4498848"/>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Plyometrics</a:t>
            </a:r>
            <a:endParaRPr lang="en-US" sz="1100" dirty="0"/>
          </a:p>
        </p:txBody>
      </p:sp>
      <p:sp>
        <p:nvSpPr>
          <p:cNvPr id="25" name="Text 23"/>
          <p:cNvSpPr/>
          <p:nvPr/>
        </p:nvSpPr>
        <p:spPr>
          <a:xfrm>
            <a:off x="6400800" y="4882896"/>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Exercise Rehabilitation</a:t>
            </a:r>
            <a:endParaRPr lang="en-US" sz="1100" dirty="0"/>
          </a:p>
        </p:txBody>
      </p:sp>
      <p:sp>
        <p:nvSpPr>
          <p:cNvPr id="26" name="Text 24"/>
          <p:cNvSpPr/>
          <p:nvPr/>
        </p:nvSpPr>
        <p:spPr>
          <a:xfrm>
            <a:off x="6400800" y="5266944"/>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Massage Therapy</a:t>
            </a:r>
            <a:endParaRPr lang="en-US" sz="1100" dirty="0"/>
          </a:p>
        </p:txBody>
      </p:sp>
      <p:sp>
        <p:nvSpPr>
          <p:cNvPr id="27" name="Text 25"/>
          <p:cNvSpPr/>
          <p:nvPr/>
        </p:nvSpPr>
        <p:spPr>
          <a:xfrm>
            <a:off x="6400800" y="5650992"/>
            <a:ext cx="5120640" cy="320040"/>
          </a:xfrm>
          <a:prstGeom prst="rect">
            <a:avLst/>
          </a:prstGeom>
          <a:noFill/>
          <a:ln/>
        </p:spPr>
        <p:txBody>
          <a:bodyPr wrap="square" rtlCol="0" anchor="ctr"/>
          <a:lstStyle/>
          <a:p>
            <a:pPr indent="0" marL="0">
              <a:buNone/>
            </a:pPr>
            <a:r>
              <a:rPr lang="en-US" sz="1100" dirty="0">
                <a:solidFill>
                  <a:srgbClr val="1F1F1F"/>
                </a:solidFill>
                <a:latin typeface="Calibri" pitchFamily="34" charset="0"/>
                <a:ea typeface="Calibri" pitchFamily="34" charset="-122"/>
                <a:cs typeface="Calibri" pitchFamily="34" charset="-120"/>
              </a:rPr>
              <a:t>• Self-Defense, Kickboxing, Boxing</a:t>
            </a:r>
            <a:endParaRPr lang="en-US" sz="1100" dirty="0"/>
          </a:p>
        </p:txBody>
      </p:sp>
      <p:sp>
        <p:nvSpPr>
          <p:cNvPr id="28" name="Text 26"/>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6 of 55</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65760"/>
            <a:ext cx="11064240" cy="777240"/>
          </a:xfrm>
          <a:prstGeom prst="rect">
            <a:avLst/>
          </a:prstGeom>
          <a:noFill/>
          <a:ln/>
        </p:spPr>
        <p:txBody>
          <a:bodyPr wrap="square" rtlCol="0" anchor="t"/>
          <a:lstStyle/>
          <a:p>
            <a:pPr algn="l" indent="0" marL="0">
              <a:buNone/>
            </a:pPr>
            <a:r>
              <a:rPr lang="en-US" sz="2200" b="1" dirty="0">
                <a:solidFill>
                  <a:srgbClr val="1F3864"/>
                </a:solidFill>
                <a:latin typeface="Cambria" pitchFamily="34" charset="0"/>
                <a:ea typeface="Cambria" pitchFamily="34" charset="-122"/>
                <a:cs typeface="Cambria" pitchFamily="34" charset="-120"/>
              </a:rPr>
              <a:t>Dr. Ellis' Recognition, Athletic &amp; Martial Arts Credentials</a:t>
            </a:r>
            <a:endParaRPr lang="en-US" sz="2200" dirty="0"/>
          </a:p>
        </p:txBody>
      </p:sp>
      <p:sp>
        <p:nvSpPr>
          <p:cNvPr id="3" name="Text 1"/>
          <p:cNvSpPr/>
          <p:nvPr/>
        </p:nvSpPr>
        <p:spPr>
          <a:xfrm>
            <a:off x="548640" y="1051560"/>
            <a:ext cx="11064240" cy="365760"/>
          </a:xfrm>
          <a:prstGeom prst="rect">
            <a:avLst/>
          </a:prstGeom>
          <a:noFill/>
          <a:ln/>
        </p:spPr>
        <p:txBody>
          <a:bodyPr wrap="square" rtlCol="0" anchor="ctr"/>
          <a:lstStyle/>
          <a:p>
            <a:pPr algn="l" indent="0" marL="0">
              <a:buNone/>
            </a:pPr>
            <a:r>
              <a:rPr lang="en-US" sz="1200" i="1" dirty="0">
                <a:solidFill>
                  <a:srgbClr val="555555"/>
                </a:solidFill>
                <a:latin typeface="Calibri" pitchFamily="34" charset="0"/>
                <a:ea typeface="Calibri" pitchFamily="34" charset="-122"/>
                <a:cs typeface="Calibri" pitchFamily="34" charset="-120"/>
              </a:rPr>
              <a:t>Practicing longevity science at the highest level</a:t>
            </a:r>
            <a:endParaRPr lang="en-US" sz="1200" dirty="0"/>
          </a:p>
        </p:txBody>
      </p:sp>
      <p:sp>
        <p:nvSpPr>
          <p:cNvPr id="4" name="Shape 2"/>
          <p:cNvSpPr/>
          <p:nvPr/>
        </p:nvSpPr>
        <p:spPr>
          <a:xfrm>
            <a:off x="548640" y="1600200"/>
            <a:ext cx="3520440" cy="4709160"/>
          </a:xfrm>
          <a:prstGeom prst="rect">
            <a:avLst/>
          </a:prstGeom>
          <a:solidFill>
            <a:srgbClr val="F7F5F0"/>
          </a:solidFill>
          <a:ln w="12700">
            <a:solidFill>
              <a:srgbClr val="C9A227"/>
            </a:solidFill>
            <a:prstDash val="solid"/>
          </a:ln>
        </p:spPr>
      </p:sp>
      <p:sp>
        <p:nvSpPr>
          <p:cNvPr id="5" name="Text 3"/>
          <p:cNvSpPr/>
          <p:nvPr/>
        </p:nvSpPr>
        <p:spPr>
          <a:xfrm>
            <a:off x="777240" y="1737360"/>
            <a:ext cx="3200400" cy="365760"/>
          </a:xfrm>
          <a:prstGeom prst="rect">
            <a:avLst/>
          </a:prstGeom>
          <a:noFill/>
          <a:ln/>
        </p:spPr>
        <p:txBody>
          <a:bodyPr wrap="square" rtlCol="0" anchor="ctr"/>
          <a:lstStyle/>
          <a:p>
            <a:pPr indent="0" marL="0">
              <a:buNone/>
            </a:pPr>
            <a:r>
              <a:rPr lang="en-US" sz="1300" b="1" dirty="0">
                <a:solidFill>
                  <a:srgbClr val="1F3864"/>
                </a:solidFill>
                <a:latin typeface="Cambria" pitchFamily="34" charset="0"/>
                <a:ea typeface="Cambria" pitchFamily="34" charset="-122"/>
                <a:cs typeface="Cambria" pitchFamily="34" charset="-120"/>
              </a:rPr>
              <a:t>Industry Recognition</a:t>
            </a:r>
            <a:endParaRPr lang="en-US" sz="1300" dirty="0"/>
          </a:p>
        </p:txBody>
      </p:sp>
      <p:sp>
        <p:nvSpPr>
          <p:cNvPr id="6" name="Text 4"/>
          <p:cNvSpPr/>
          <p:nvPr/>
        </p:nvSpPr>
        <p:spPr>
          <a:xfrm>
            <a:off x="777240" y="2194560"/>
            <a:ext cx="3200400" cy="45720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Personal Trainer Hall of Fame Inductee</a:t>
            </a:r>
            <a:endParaRPr lang="en-US" sz="1000" dirty="0"/>
          </a:p>
        </p:txBody>
      </p:sp>
      <p:sp>
        <p:nvSpPr>
          <p:cNvPr id="7" name="Text 5"/>
          <p:cNvSpPr/>
          <p:nvPr/>
        </p:nvSpPr>
        <p:spPr>
          <a:xfrm>
            <a:off x="777240" y="2697480"/>
            <a:ext cx="3200400" cy="45720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National Fitness Hall of Fame Nominee</a:t>
            </a:r>
            <a:endParaRPr lang="en-US" sz="1000" dirty="0"/>
          </a:p>
        </p:txBody>
      </p:sp>
      <p:sp>
        <p:nvSpPr>
          <p:cNvPr id="8" name="Text 6"/>
          <p:cNvSpPr/>
          <p:nvPr/>
        </p:nvSpPr>
        <p:spPr>
          <a:xfrm>
            <a:off x="777240" y="3200400"/>
            <a:ext cx="3200400" cy="45720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Top 100 Most Influential Personal Trainers</a:t>
            </a:r>
            <a:endParaRPr lang="en-US" sz="1000" dirty="0"/>
          </a:p>
        </p:txBody>
      </p:sp>
      <p:sp>
        <p:nvSpPr>
          <p:cNvPr id="9" name="Text 7"/>
          <p:cNvSpPr/>
          <p:nvPr/>
        </p:nvSpPr>
        <p:spPr>
          <a:xfrm>
            <a:off x="777240" y="3703320"/>
            <a:ext cx="3200400" cy="45720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4x Amazon #1 Bestseller</a:t>
            </a:r>
            <a:endParaRPr lang="en-US" sz="1000" dirty="0"/>
          </a:p>
        </p:txBody>
      </p:sp>
      <p:sp>
        <p:nvSpPr>
          <p:cNvPr id="10" name="Text 8"/>
          <p:cNvSpPr/>
          <p:nvPr/>
        </p:nvSpPr>
        <p:spPr>
          <a:xfrm>
            <a:off x="777240" y="4206240"/>
            <a:ext cx="3200400" cy="45720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7-Time Bestselling Author</a:t>
            </a:r>
            <a:endParaRPr lang="en-US" sz="1000" dirty="0"/>
          </a:p>
        </p:txBody>
      </p:sp>
      <p:sp>
        <p:nvSpPr>
          <p:cNvPr id="11" name="Text 9"/>
          <p:cNvSpPr/>
          <p:nvPr/>
        </p:nvSpPr>
        <p:spPr>
          <a:xfrm>
            <a:off x="777240" y="4709160"/>
            <a:ext cx="3200400" cy="45720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Quilly Award Winner</a:t>
            </a:r>
            <a:endParaRPr lang="en-US" sz="1000" dirty="0"/>
          </a:p>
        </p:txBody>
      </p:sp>
      <p:sp>
        <p:nvSpPr>
          <p:cNvPr id="12" name="Text 10"/>
          <p:cNvSpPr/>
          <p:nvPr/>
        </p:nvSpPr>
        <p:spPr>
          <a:xfrm>
            <a:off x="777240" y="5212080"/>
            <a:ext cx="3200400" cy="45720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TEDmed Expert Panelist</a:t>
            </a:r>
            <a:endParaRPr lang="en-US" sz="1000" dirty="0"/>
          </a:p>
        </p:txBody>
      </p:sp>
      <p:sp>
        <p:nvSpPr>
          <p:cNvPr id="13" name="Text 11"/>
          <p:cNvSpPr/>
          <p:nvPr/>
        </p:nvSpPr>
        <p:spPr>
          <a:xfrm>
            <a:off x="777240" y="5715000"/>
            <a:ext cx="3200400" cy="45720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Award-Winning Filmmaker</a:t>
            </a:r>
            <a:endParaRPr lang="en-US" sz="1000" dirty="0"/>
          </a:p>
        </p:txBody>
      </p:sp>
      <p:sp>
        <p:nvSpPr>
          <p:cNvPr id="14" name="Shape 12"/>
          <p:cNvSpPr/>
          <p:nvPr/>
        </p:nvSpPr>
        <p:spPr>
          <a:xfrm>
            <a:off x="4160520" y="1600200"/>
            <a:ext cx="3520440" cy="4709160"/>
          </a:xfrm>
          <a:prstGeom prst="rect">
            <a:avLst/>
          </a:prstGeom>
          <a:solidFill>
            <a:srgbClr val="F7F5F0"/>
          </a:solidFill>
          <a:ln w="12700">
            <a:solidFill>
              <a:srgbClr val="C9A227"/>
            </a:solidFill>
            <a:prstDash val="solid"/>
          </a:ln>
        </p:spPr>
      </p:sp>
      <p:sp>
        <p:nvSpPr>
          <p:cNvPr id="15" name="Text 13"/>
          <p:cNvSpPr/>
          <p:nvPr/>
        </p:nvSpPr>
        <p:spPr>
          <a:xfrm>
            <a:off x="4389120" y="1737360"/>
            <a:ext cx="3200400" cy="365760"/>
          </a:xfrm>
          <a:prstGeom prst="rect">
            <a:avLst/>
          </a:prstGeom>
          <a:noFill/>
          <a:ln/>
        </p:spPr>
        <p:txBody>
          <a:bodyPr wrap="square" rtlCol="0" anchor="ctr"/>
          <a:lstStyle/>
          <a:p>
            <a:pPr indent="0" marL="0">
              <a:buNone/>
            </a:pPr>
            <a:r>
              <a:rPr lang="en-US" sz="1300" b="1" dirty="0">
                <a:solidFill>
                  <a:srgbClr val="1F3864"/>
                </a:solidFill>
                <a:latin typeface="Cambria" pitchFamily="34" charset="0"/>
                <a:ea typeface="Cambria" pitchFamily="34" charset="-122"/>
                <a:cs typeface="Cambria" pitchFamily="34" charset="-120"/>
              </a:rPr>
              <a:t>Athletic Competition</a:t>
            </a:r>
            <a:endParaRPr lang="en-US" sz="1300" dirty="0"/>
          </a:p>
        </p:txBody>
      </p:sp>
      <p:sp>
        <p:nvSpPr>
          <p:cNvPr id="16" name="Text 14"/>
          <p:cNvSpPr/>
          <p:nvPr/>
        </p:nvSpPr>
        <p:spPr>
          <a:xfrm>
            <a:off x="4389120" y="2194560"/>
            <a:ext cx="320040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Ironman Triathlon Finisher</a:t>
            </a:r>
            <a:endParaRPr lang="en-US" sz="1000" dirty="0"/>
          </a:p>
        </p:txBody>
      </p:sp>
      <p:sp>
        <p:nvSpPr>
          <p:cNvPr id="17" name="Text 15"/>
          <p:cNvSpPr/>
          <p:nvPr/>
        </p:nvSpPr>
        <p:spPr>
          <a:xfrm>
            <a:off x="4389120" y="2743200"/>
            <a:ext cx="320040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5th Place US National Biathlon Championships</a:t>
            </a:r>
            <a:endParaRPr lang="en-US" sz="1000" dirty="0"/>
          </a:p>
        </p:txBody>
      </p:sp>
      <p:sp>
        <p:nvSpPr>
          <p:cNvPr id="18" name="Text 16"/>
          <p:cNvSpPr/>
          <p:nvPr/>
        </p:nvSpPr>
        <p:spPr>
          <a:xfrm>
            <a:off x="4389120" y="3291840"/>
            <a:ext cx="320040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BJJ World Championships Competitor</a:t>
            </a:r>
            <a:endParaRPr lang="en-US" sz="1000" dirty="0"/>
          </a:p>
        </p:txBody>
      </p:sp>
      <p:sp>
        <p:nvSpPr>
          <p:cNvPr id="19" name="Text 17"/>
          <p:cNvSpPr/>
          <p:nvPr/>
        </p:nvSpPr>
        <p:spPr>
          <a:xfrm>
            <a:off x="4389120" y="3840480"/>
            <a:ext cx="320040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10+ Years Competitive Cycling &amp; Triathlon</a:t>
            </a:r>
            <a:endParaRPr lang="en-US" sz="1000" dirty="0"/>
          </a:p>
        </p:txBody>
      </p:sp>
      <p:sp>
        <p:nvSpPr>
          <p:cNvPr id="20" name="Text 18"/>
          <p:cNvSpPr/>
          <p:nvPr/>
        </p:nvSpPr>
        <p:spPr>
          <a:xfrm>
            <a:off x="4389120" y="4389120"/>
            <a:ext cx="320040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25,000+ Miles Cycled</a:t>
            </a:r>
            <a:endParaRPr lang="en-US" sz="1000" dirty="0"/>
          </a:p>
        </p:txBody>
      </p:sp>
      <p:sp>
        <p:nvSpPr>
          <p:cNvPr id="21" name="Text 19"/>
          <p:cNvSpPr/>
          <p:nvPr/>
        </p:nvSpPr>
        <p:spPr>
          <a:xfrm>
            <a:off x="4389120" y="4937760"/>
            <a:ext cx="320040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Certified Fitness Boxing &amp; Kickboxing</a:t>
            </a:r>
            <a:endParaRPr lang="en-US" sz="1000" dirty="0"/>
          </a:p>
        </p:txBody>
      </p:sp>
      <p:sp>
        <p:nvSpPr>
          <p:cNvPr id="22" name="Text 20"/>
          <p:cNvSpPr/>
          <p:nvPr/>
        </p:nvSpPr>
        <p:spPr>
          <a:xfrm>
            <a:off x="4389120" y="5486400"/>
            <a:ext cx="320040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Certified Self-Defense Instructor</a:t>
            </a:r>
            <a:endParaRPr lang="en-US" sz="1000" dirty="0"/>
          </a:p>
        </p:txBody>
      </p:sp>
      <p:sp>
        <p:nvSpPr>
          <p:cNvPr id="23" name="Shape 21"/>
          <p:cNvSpPr/>
          <p:nvPr/>
        </p:nvSpPr>
        <p:spPr>
          <a:xfrm>
            <a:off x="7772400" y="1600200"/>
            <a:ext cx="3840480" cy="4709160"/>
          </a:xfrm>
          <a:prstGeom prst="rect">
            <a:avLst/>
          </a:prstGeom>
          <a:solidFill>
            <a:srgbClr val="F7F5F0"/>
          </a:solidFill>
          <a:ln w="12700">
            <a:solidFill>
              <a:srgbClr val="C9A227"/>
            </a:solidFill>
            <a:prstDash val="solid"/>
          </a:ln>
        </p:spPr>
      </p:sp>
      <p:sp>
        <p:nvSpPr>
          <p:cNvPr id="24" name="Text 22"/>
          <p:cNvSpPr/>
          <p:nvPr/>
        </p:nvSpPr>
        <p:spPr>
          <a:xfrm>
            <a:off x="8001000" y="1737360"/>
            <a:ext cx="3474720" cy="365760"/>
          </a:xfrm>
          <a:prstGeom prst="rect">
            <a:avLst/>
          </a:prstGeom>
          <a:noFill/>
          <a:ln/>
        </p:spPr>
        <p:txBody>
          <a:bodyPr wrap="square" rtlCol="0" anchor="ctr"/>
          <a:lstStyle/>
          <a:p>
            <a:pPr indent="0" marL="0">
              <a:buNone/>
            </a:pPr>
            <a:r>
              <a:rPr lang="en-US" sz="1300" b="1" dirty="0">
                <a:solidFill>
                  <a:srgbClr val="1F3864"/>
                </a:solidFill>
                <a:latin typeface="Cambria" pitchFamily="34" charset="0"/>
                <a:ea typeface="Cambria" pitchFamily="34" charset="-122"/>
                <a:cs typeface="Cambria" pitchFamily="34" charset="-120"/>
              </a:rPr>
              <a:t>Martial Arts (6 Disciplines)</a:t>
            </a:r>
            <a:endParaRPr lang="en-US" sz="1300" dirty="0"/>
          </a:p>
        </p:txBody>
      </p:sp>
      <p:sp>
        <p:nvSpPr>
          <p:cNvPr id="25" name="Text 23"/>
          <p:cNvSpPr/>
          <p:nvPr/>
        </p:nvSpPr>
        <p:spPr>
          <a:xfrm>
            <a:off x="8001000" y="2194560"/>
            <a:ext cx="347472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2nd Degree Black Belt Kung-fu</a:t>
            </a:r>
            <a:endParaRPr lang="en-US" sz="1000" dirty="0"/>
          </a:p>
        </p:txBody>
      </p:sp>
      <p:sp>
        <p:nvSpPr>
          <p:cNvPr id="26" name="Text 24"/>
          <p:cNvSpPr/>
          <p:nvPr/>
        </p:nvSpPr>
        <p:spPr>
          <a:xfrm>
            <a:off x="8001000" y="2743200"/>
            <a:ext cx="347472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Black Belt Ninjutsu</a:t>
            </a:r>
            <a:endParaRPr lang="en-US" sz="1000" dirty="0"/>
          </a:p>
        </p:txBody>
      </p:sp>
      <p:sp>
        <p:nvSpPr>
          <p:cNvPr id="27" name="Text 25"/>
          <p:cNvSpPr/>
          <p:nvPr/>
        </p:nvSpPr>
        <p:spPr>
          <a:xfrm>
            <a:off x="8001000" y="3291840"/>
            <a:ext cx="347472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Blue Belt Krav Maga</a:t>
            </a:r>
            <a:endParaRPr lang="en-US" sz="1000" dirty="0"/>
          </a:p>
        </p:txBody>
      </p:sp>
      <p:sp>
        <p:nvSpPr>
          <p:cNvPr id="28" name="Text 26"/>
          <p:cNvSpPr/>
          <p:nvPr/>
        </p:nvSpPr>
        <p:spPr>
          <a:xfrm>
            <a:off x="8001000" y="3840480"/>
            <a:ext cx="347472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Blue Belt Kempo Karate</a:t>
            </a:r>
            <a:endParaRPr lang="en-US" sz="1000" dirty="0"/>
          </a:p>
        </p:txBody>
      </p:sp>
      <p:sp>
        <p:nvSpPr>
          <p:cNvPr id="29" name="Text 27"/>
          <p:cNvSpPr/>
          <p:nvPr/>
        </p:nvSpPr>
        <p:spPr>
          <a:xfrm>
            <a:off x="8001000" y="4389120"/>
            <a:ext cx="347472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Blue Belt Brazilian Jiu-Jitsu</a:t>
            </a:r>
            <a:endParaRPr lang="en-US" sz="1000" dirty="0"/>
          </a:p>
        </p:txBody>
      </p:sp>
      <p:sp>
        <p:nvSpPr>
          <p:cNvPr id="30" name="Text 28"/>
          <p:cNvSpPr/>
          <p:nvPr/>
        </p:nvSpPr>
        <p:spPr>
          <a:xfrm>
            <a:off x="8001000" y="4937760"/>
            <a:ext cx="347472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12 Years Muay Thai Training</a:t>
            </a:r>
            <a:endParaRPr lang="en-US" sz="1000" dirty="0"/>
          </a:p>
        </p:txBody>
      </p:sp>
      <p:sp>
        <p:nvSpPr>
          <p:cNvPr id="31" name="Text 29"/>
          <p:cNvSpPr/>
          <p:nvPr/>
        </p:nvSpPr>
        <p:spPr>
          <a:xfrm>
            <a:off x="8001000" y="5486400"/>
            <a:ext cx="3474720" cy="502920"/>
          </a:xfrm>
          <a:prstGeom prst="rect">
            <a:avLst/>
          </a:prstGeom>
          <a:noFill/>
          <a:ln/>
        </p:spPr>
        <p:txBody>
          <a:bodyPr wrap="square" rtlCol="0" anchor="t"/>
          <a:lstStyle/>
          <a:p>
            <a:pPr indent="0" marL="0">
              <a:buNone/>
            </a:pPr>
            <a:r>
              <a:rPr lang="en-US" sz="1000" dirty="0">
                <a:solidFill>
                  <a:srgbClr val="1F1F1F"/>
                </a:solidFill>
                <a:latin typeface="Calibri" pitchFamily="34" charset="0"/>
                <a:ea typeface="Calibri" pitchFamily="34" charset="-122"/>
                <a:cs typeface="Calibri" pitchFamily="34" charset="-120"/>
              </a:rPr>
              <a:t>• Ongoing Tae Kwon Do Practice</a:t>
            </a:r>
            <a:endParaRPr lang="en-US" sz="1000" dirty="0"/>
          </a:p>
        </p:txBody>
      </p:sp>
      <p:sp>
        <p:nvSpPr>
          <p:cNvPr id="32" name="Text 30"/>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7 of 55</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548640" y="457200"/>
            <a:ext cx="1280160" cy="320040"/>
          </a:xfrm>
          <a:prstGeom prst="rect">
            <a:avLst/>
          </a:prstGeom>
          <a:solidFill>
            <a:srgbClr val="C9A227"/>
          </a:solidFill>
          <a:ln w="12700">
            <a:solidFill>
              <a:srgbClr val="C9A227"/>
            </a:solidFill>
            <a:prstDash val="solid"/>
          </a:ln>
        </p:spPr>
      </p:sp>
      <p:sp>
        <p:nvSpPr>
          <p:cNvPr id="3" name="Text 1"/>
          <p:cNvSpPr/>
          <p:nvPr/>
        </p:nvSpPr>
        <p:spPr>
          <a:xfrm>
            <a:off x="548640" y="457200"/>
            <a:ext cx="1280160" cy="320040"/>
          </a:xfrm>
          <a:prstGeom prst="rect">
            <a:avLst/>
          </a:prstGeom>
          <a:noFill/>
          <a:ln/>
        </p:spPr>
        <p:txBody>
          <a:bodyPr wrap="square" rtlCol="0" anchor="ctr"/>
          <a:lstStyle/>
          <a:p>
            <a:pPr algn="ctr" indent="0" marL="0">
              <a:buNone/>
            </a:pPr>
            <a:r>
              <a:rPr lang="en-US" sz="1000" b="1" spc="400" kern="0" dirty="0">
                <a:solidFill>
                  <a:srgbClr val="0F1F3A"/>
                </a:solidFill>
                <a:latin typeface="Cambria" pitchFamily="34" charset="0"/>
                <a:ea typeface="Cambria" pitchFamily="34" charset="-122"/>
                <a:cs typeface="Cambria" pitchFamily="34" charset="-120"/>
              </a:rPr>
              <a:t>JSE COACHING</a:t>
            </a:r>
            <a:endParaRPr lang="en-US" sz="1000" dirty="0"/>
          </a:p>
        </p:txBody>
      </p:sp>
      <p:sp>
        <p:nvSpPr>
          <p:cNvPr id="4" name="Text 2"/>
          <p:cNvSpPr/>
          <p:nvPr/>
        </p:nvSpPr>
        <p:spPr>
          <a:xfrm>
            <a:off x="731520" y="2194560"/>
            <a:ext cx="10698480" cy="457200"/>
          </a:xfrm>
          <a:prstGeom prst="rect">
            <a:avLst/>
          </a:prstGeom>
          <a:noFill/>
          <a:ln/>
        </p:spPr>
        <p:txBody>
          <a:bodyPr wrap="square" rtlCol="0" anchor="ctr"/>
          <a:lstStyle/>
          <a:p>
            <a:pPr algn="l" indent="0" marL="0">
              <a:buNone/>
            </a:pPr>
            <a:r>
              <a:rPr lang="en-US" sz="1400" b="1" spc="600" kern="0" dirty="0">
                <a:solidFill>
                  <a:srgbClr val="C9A227"/>
                </a:solidFill>
                <a:latin typeface="Calibri" pitchFamily="34" charset="0"/>
                <a:ea typeface="Calibri" pitchFamily="34" charset="-122"/>
                <a:cs typeface="Calibri" pitchFamily="34" charset="-120"/>
              </a:rPr>
              <a:t>SECTION 01</a:t>
            </a:r>
            <a:endParaRPr lang="en-US" sz="1400" dirty="0"/>
          </a:p>
        </p:txBody>
      </p:sp>
      <p:sp>
        <p:nvSpPr>
          <p:cNvPr id="5" name="Text 3"/>
          <p:cNvSpPr/>
          <p:nvPr/>
        </p:nvSpPr>
        <p:spPr>
          <a:xfrm>
            <a:off x="731520" y="2697480"/>
            <a:ext cx="10698480" cy="1463040"/>
          </a:xfrm>
          <a:prstGeom prst="rect">
            <a:avLst/>
          </a:prstGeom>
          <a:noFill/>
          <a:ln/>
        </p:spPr>
        <p:txBody>
          <a:bodyPr wrap="square"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Autophagy Foundations</a:t>
            </a:r>
            <a:endParaRPr lang="en-US" sz="3000" dirty="0"/>
          </a:p>
        </p:txBody>
      </p:sp>
      <p:sp>
        <p:nvSpPr>
          <p:cNvPr id="6" name="Text 4"/>
          <p:cNvSpPr/>
          <p:nvPr/>
        </p:nvSpPr>
        <p:spPr>
          <a:xfrm>
            <a:off x="731520" y="4297680"/>
            <a:ext cx="10698480" cy="731520"/>
          </a:xfrm>
          <a:prstGeom prst="rect">
            <a:avLst/>
          </a:prstGeom>
          <a:noFill/>
          <a:ln/>
        </p:spPr>
        <p:txBody>
          <a:bodyPr wrap="square" rtlCol="0" anchor="ctr"/>
          <a:lstStyle/>
          <a:p>
            <a:pPr algn="l" indent="0" marL="0">
              <a:buNone/>
            </a:pPr>
            <a:r>
              <a:rPr lang="en-US" sz="1400" i="1" dirty="0">
                <a:solidFill>
                  <a:srgbClr val="E8D688"/>
                </a:solidFill>
                <a:latin typeface="Calibri" pitchFamily="34" charset="0"/>
                <a:ea typeface="Calibri" pitchFamily="34" charset="-122"/>
                <a:cs typeface="Calibri" pitchFamily="34" charset="-120"/>
              </a:rPr>
              <a:t>Questions 1-4: The essential science every man should understand</a:t>
            </a:r>
            <a:endParaRPr lang="en-US" sz="1400" dirty="0"/>
          </a:p>
        </p:txBody>
      </p:sp>
      <p:sp>
        <p:nvSpPr>
          <p:cNvPr id="7" name="Text 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8 of 55</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914400" cy="502920"/>
          </a:xfrm>
          <a:prstGeom prst="rect">
            <a:avLst/>
          </a:prstGeom>
          <a:solidFill>
            <a:srgbClr val="C9A227"/>
          </a:solidFill>
          <a:ln w="12700">
            <a:solidFill>
              <a:srgbClr val="C9A227"/>
            </a:solidFill>
            <a:prstDash val="solid"/>
          </a:ln>
        </p:spPr>
      </p:sp>
      <p:sp>
        <p:nvSpPr>
          <p:cNvPr id="3" name="Text 1"/>
          <p:cNvSpPr/>
          <p:nvPr/>
        </p:nvSpPr>
        <p:spPr>
          <a:xfrm>
            <a:off x="548640" y="365760"/>
            <a:ext cx="914400" cy="502920"/>
          </a:xfrm>
          <a:prstGeom prst="rect">
            <a:avLst/>
          </a:prstGeom>
          <a:noFill/>
          <a:ln/>
        </p:spPr>
        <p:txBody>
          <a:bodyPr wrap="square" rtlCol="0" anchor="ctr"/>
          <a:lstStyle/>
          <a:p>
            <a:pPr algn="ctr" indent="0" marL="0">
              <a:buNone/>
            </a:pPr>
            <a:r>
              <a:rPr lang="en-US" sz="2000" b="1" dirty="0">
                <a:solidFill>
                  <a:srgbClr val="0F1F3A"/>
                </a:solidFill>
                <a:latin typeface="Cambria" pitchFamily="34" charset="0"/>
                <a:ea typeface="Cambria" pitchFamily="34" charset="-122"/>
                <a:cs typeface="Cambria" pitchFamily="34" charset="-120"/>
              </a:rPr>
              <a:t>Q1</a:t>
            </a:r>
            <a:endParaRPr lang="en-US" sz="2000" dirty="0"/>
          </a:p>
        </p:txBody>
      </p:sp>
      <p:sp>
        <p:nvSpPr>
          <p:cNvPr id="4" name="Text 2"/>
          <p:cNvSpPr/>
          <p:nvPr/>
        </p:nvSpPr>
        <p:spPr>
          <a:xfrm>
            <a:off x="1600200" y="365760"/>
            <a:ext cx="10058400" cy="777240"/>
          </a:xfrm>
          <a:prstGeom prst="rect">
            <a:avLst/>
          </a:prstGeom>
          <a:noFill/>
          <a:ln/>
        </p:spPr>
        <p:txBody>
          <a:bodyPr wrap="square" rtlCol="0" anchor="t"/>
          <a:lstStyle/>
          <a:p>
            <a:pPr algn="l" indent="0" marL="0">
              <a:buNone/>
            </a:pPr>
            <a:r>
              <a:rPr lang="en-US" sz="1600" b="1" dirty="0">
                <a:solidFill>
                  <a:srgbClr val="1F3864"/>
                </a:solidFill>
                <a:latin typeface="Cambria" pitchFamily="34" charset="0"/>
                <a:ea typeface="Cambria" pitchFamily="34" charset="-122"/>
                <a:cs typeface="Cambria" pitchFamily="34" charset="-120"/>
              </a:rPr>
              <a:t>What Is Autophagy and Why Is It Essential for Healthy Aging?</a:t>
            </a:r>
            <a:endParaRPr lang="en-US" sz="1600" dirty="0"/>
          </a:p>
        </p:txBody>
      </p:sp>
      <p:sp>
        <p:nvSpPr>
          <p:cNvPr id="5" name="Text 3"/>
          <p:cNvSpPr/>
          <p:nvPr/>
        </p:nvSpPr>
        <p:spPr>
          <a:xfrm>
            <a:off x="1600200" y="1051560"/>
            <a:ext cx="10058400" cy="320040"/>
          </a:xfrm>
          <a:prstGeom prst="rect">
            <a:avLst/>
          </a:prstGeom>
          <a:noFill/>
          <a:ln/>
        </p:spPr>
        <p:txBody>
          <a:bodyPr wrap="square" rtlCol="0" anchor="ctr"/>
          <a:lstStyle/>
          <a:p>
            <a:pPr indent="0" marL="0">
              <a:buNone/>
            </a:pPr>
            <a:r>
              <a:rPr lang="en-US" sz="1100" i="1" dirty="0">
                <a:solidFill>
                  <a:srgbClr val="555555"/>
                </a:solidFill>
                <a:latin typeface="Calibri" pitchFamily="34" charset="0"/>
                <a:ea typeface="Calibri" pitchFamily="34" charset="-122"/>
                <a:cs typeface="Calibri" pitchFamily="34" charset="-120"/>
              </a:rPr>
              <a:t>The cellular renewal process that shapes healthspan</a:t>
            </a:r>
            <a:endParaRPr lang="en-US" sz="1100" dirty="0"/>
          </a:p>
        </p:txBody>
      </p:sp>
      <p:sp>
        <p:nvSpPr>
          <p:cNvPr id="6" name="Shape 4"/>
          <p:cNvSpPr/>
          <p:nvPr/>
        </p:nvSpPr>
        <p:spPr>
          <a:xfrm>
            <a:off x="548640" y="1508760"/>
            <a:ext cx="11064240" cy="2788920"/>
          </a:xfrm>
          <a:prstGeom prst="rect">
            <a:avLst/>
          </a:prstGeom>
          <a:solidFill>
            <a:srgbClr val="F7F5F0"/>
          </a:solidFill>
          <a:ln w="12700">
            <a:solidFill>
              <a:srgbClr val="C9A227"/>
            </a:solidFill>
            <a:prstDash val="solid"/>
          </a:ln>
        </p:spPr>
      </p:sp>
      <p:sp>
        <p:nvSpPr>
          <p:cNvPr id="7" name="Text 5"/>
          <p:cNvSpPr/>
          <p:nvPr/>
        </p:nvSpPr>
        <p:spPr>
          <a:xfrm>
            <a:off x="822960" y="1645920"/>
            <a:ext cx="10515600" cy="2606040"/>
          </a:xfrm>
          <a:prstGeom prst="rect">
            <a:avLst/>
          </a:prstGeom>
          <a:noFill/>
          <a:ln/>
        </p:spPr>
        <p:txBody>
          <a:bodyPr wrap="square" rtlCol="0" anchor="t"/>
          <a:lstStyle/>
          <a:p>
            <a:pPr indent="0" marL="0">
              <a:buNone/>
            </a:pPr>
            <a:r>
              <a:rPr lang="en-US" sz="1200" dirty="0">
                <a:solidFill>
                  <a:srgbClr val="1F1F1F"/>
                </a:solidFill>
                <a:latin typeface="Calibri" pitchFamily="34" charset="0"/>
                <a:ea typeface="Calibri" pitchFamily="34" charset="-122"/>
                <a:cs typeface="Calibri" pitchFamily="34" charset="-120"/>
              </a:rPr>
              <a:t>Autophagy — from Greek meaning 'self-eating' — is your body's cellular recycling and renewal system. When activated, cells identify damaged proteins, dysfunctional mitochondria, cellular debris, and worn-out organelles, then break them down and either recycle their components or clear them entirely. This process is essential because damaged cellular material accumulates constantly, and without regular clearance, that accumulation drives every hallmark of aging: chronic inflammation, mitochondrial dysfunction, protein aggregation (linked to Alzheimer's and Parkinson's), immune decline, and cardiovascular disease. Yoshinori Ohsumi won the 2016 Nobel Prize in Physiology or Medicine for uncovering how autophagy works — cementing its role as central to healthy aging science.</a:t>
            </a:r>
            <a:endParaRPr lang="en-US" sz="1200" dirty="0"/>
          </a:p>
        </p:txBody>
      </p:sp>
      <p:sp>
        <p:nvSpPr>
          <p:cNvPr id="8" name="Shape 6"/>
          <p:cNvSpPr/>
          <p:nvPr/>
        </p:nvSpPr>
        <p:spPr>
          <a:xfrm>
            <a:off x="548640" y="4526280"/>
            <a:ext cx="3566160" cy="1874520"/>
          </a:xfrm>
          <a:prstGeom prst="rect">
            <a:avLst/>
          </a:prstGeom>
          <a:solidFill>
            <a:srgbClr val="1F3864"/>
          </a:solidFill>
          <a:ln w="12700">
            <a:solidFill>
              <a:srgbClr val="1F3864"/>
            </a:solidFill>
            <a:prstDash val="solid"/>
          </a:ln>
        </p:spPr>
      </p:sp>
      <p:sp>
        <p:nvSpPr>
          <p:cNvPr id="9" name="Text 7"/>
          <p:cNvSpPr/>
          <p:nvPr/>
        </p:nvSpPr>
        <p:spPr>
          <a:xfrm>
            <a:off x="685800" y="4617720"/>
            <a:ext cx="3291840" cy="274320"/>
          </a:xfrm>
          <a:prstGeom prst="rect">
            <a:avLst/>
          </a:prstGeom>
          <a:noFill/>
          <a:ln/>
        </p:spPr>
        <p:txBody>
          <a:bodyPr wrap="square" rtlCol="0" anchor="ctr"/>
          <a:lstStyle/>
          <a:p>
            <a:pPr indent="0" marL="0">
              <a:buNone/>
            </a:pPr>
            <a:r>
              <a:rPr lang="en-US" sz="1000" b="1" spc="300" kern="0" dirty="0">
                <a:solidFill>
                  <a:srgbClr val="C9A227"/>
                </a:solidFill>
                <a:latin typeface="Calibri" pitchFamily="34" charset="0"/>
                <a:ea typeface="Calibri" pitchFamily="34" charset="-122"/>
                <a:cs typeface="Calibri" pitchFamily="34" charset="-120"/>
              </a:rPr>
              <a:t>KEY TAKEAWAY</a:t>
            </a:r>
            <a:endParaRPr lang="en-US" sz="1000" dirty="0"/>
          </a:p>
        </p:txBody>
      </p:sp>
      <p:sp>
        <p:nvSpPr>
          <p:cNvPr id="10" name="Text 8"/>
          <p:cNvSpPr/>
          <p:nvPr/>
        </p:nvSpPr>
        <p:spPr>
          <a:xfrm>
            <a:off x="68580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Autophagy is not optional biology. It is the cellular process that determines how well you age.</a:t>
            </a:r>
            <a:endParaRPr lang="en-US" sz="1050" dirty="0"/>
          </a:p>
        </p:txBody>
      </p:sp>
      <p:sp>
        <p:nvSpPr>
          <p:cNvPr id="11" name="Shape 9"/>
          <p:cNvSpPr/>
          <p:nvPr/>
        </p:nvSpPr>
        <p:spPr>
          <a:xfrm>
            <a:off x="4297680" y="4526280"/>
            <a:ext cx="3566160" cy="1874520"/>
          </a:xfrm>
          <a:prstGeom prst="rect">
            <a:avLst/>
          </a:prstGeom>
          <a:solidFill>
            <a:srgbClr val="2E75B6"/>
          </a:solidFill>
          <a:ln w="12700">
            <a:solidFill>
              <a:srgbClr val="2E75B6"/>
            </a:solidFill>
            <a:prstDash val="solid"/>
          </a:ln>
        </p:spPr>
      </p:sp>
      <p:sp>
        <p:nvSpPr>
          <p:cNvPr id="12" name="Text 10"/>
          <p:cNvSpPr/>
          <p:nvPr/>
        </p:nvSpPr>
        <p:spPr>
          <a:xfrm>
            <a:off x="4434840" y="4617720"/>
            <a:ext cx="3291840" cy="274320"/>
          </a:xfrm>
          <a:prstGeom prst="rect">
            <a:avLst/>
          </a:prstGeom>
          <a:noFill/>
          <a:ln/>
        </p:spPr>
        <p:txBody>
          <a:bodyPr wrap="square" rtlCol="0" anchor="ctr"/>
          <a:lstStyle/>
          <a:p>
            <a:pPr indent="0" marL="0">
              <a:buNone/>
            </a:pPr>
            <a:r>
              <a:rPr lang="en-US" sz="1000" b="1" spc="300" kern="0" dirty="0">
                <a:solidFill>
                  <a:srgbClr val="E8D688"/>
                </a:solidFill>
                <a:latin typeface="Calibri" pitchFamily="34" charset="0"/>
                <a:ea typeface="Calibri" pitchFamily="34" charset="-122"/>
                <a:cs typeface="Calibri" pitchFamily="34" charset="-120"/>
              </a:rPr>
              <a:t>PRACTICAL TIP</a:t>
            </a:r>
            <a:endParaRPr lang="en-US" sz="1000" dirty="0"/>
          </a:p>
        </p:txBody>
      </p:sp>
      <p:sp>
        <p:nvSpPr>
          <p:cNvPr id="13" name="Text 11"/>
          <p:cNvSpPr/>
          <p:nvPr/>
        </p:nvSpPr>
        <p:spPr>
          <a:xfrm>
            <a:off x="4434840" y="4937760"/>
            <a:ext cx="3291840" cy="1371600"/>
          </a:xfrm>
          <a:prstGeom prst="rect">
            <a:avLst/>
          </a:prstGeom>
          <a:noFill/>
          <a:ln/>
        </p:spPr>
        <p:txBody>
          <a:bodyPr wrap="square" rtlCol="0" anchor="t"/>
          <a:lstStyle/>
          <a:p>
            <a:pPr indent="0" marL="0">
              <a:buNone/>
            </a:pPr>
            <a:r>
              <a:rPr lang="en-US" sz="1050" dirty="0">
                <a:solidFill>
                  <a:srgbClr val="FFFFFF"/>
                </a:solidFill>
                <a:latin typeface="Calibri" pitchFamily="34" charset="0"/>
                <a:ea typeface="Calibri" pitchFamily="34" charset="-122"/>
                <a:cs typeface="Calibri" pitchFamily="34" charset="-120"/>
              </a:rPr>
              <a:t>Think of autophagy as internal spring cleaning at the cellular level — activate it deliberately.</a:t>
            </a:r>
            <a:endParaRPr lang="en-US" sz="1050" dirty="0"/>
          </a:p>
        </p:txBody>
      </p:sp>
      <p:sp>
        <p:nvSpPr>
          <p:cNvPr id="14" name="Shape 12"/>
          <p:cNvSpPr/>
          <p:nvPr/>
        </p:nvSpPr>
        <p:spPr>
          <a:xfrm>
            <a:off x="8046720" y="4526280"/>
            <a:ext cx="3566160" cy="1874520"/>
          </a:xfrm>
          <a:prstGeom prst="rect">
            <a:avLst/>
          </a:prstGeom>
          <a:solidFill>
            <a:srgbClr val="C9A227"/>
          </a:solidFill>
          <a:ln w="12700">
            <a:solidFill>
              <a:srgbClr val="C9A227"/>
            </a:solidFill>
            <a:prstDash val="solid"/>
          </a:ln>
        </p:spPr>
      </p:sp>
      <p:sp>
        <p:nvSpPr>
          <p:cNvPr id="15" name="Text 13"/>
          <p:cNvSpPr/>
          <p:nvPr/>
        </p:nvSpPr>
        <p:spPr>
          <a:xfrm>
            <a:off x="8183880" y="4617720"/>
            <a:ext cx="3291840" cy="274320"/>
          </a:xfrm>
          <a:prstGeom prst="rect">
            <a:avLst/>
          </a:prstGeom>
          <a:noFill/>
          <a:ln/>
        </p:spPr>
        <p:txBody>
          <a:bodyPr wrap="square" rtlCol="0" anchor="ctr"/>
          <a:lstStyle/>
          <a:p>
            <a:pPr indent="0" marL="0">
              <a:buNone/>
            </a:pPr>
            <a:r>
              <a:rPr lang="en-US" sz="1000" b="1" spc="300" kern="0" dirty="0">
                <a:solidFill>
                  <a:srgbClr val="0F1F3A"/>
                </a:solidFill>
                <a:latin typeface="Calibri" pitchFamily="34" charset="0"/>
                <a:ea typeface="Calibri" pitchFamily="34" charset="-122"/>
                <a:cs typeface="Calibri" pitchFamily="34" charset="-120"/>
              </a:rPr>
              <a:t>RESEARCH INSIGHT</a:t>
            </a:r>
            <a:endParaRPr lang="en-US" sz="1000" dirty="0"/>
          </a:p>
        </p:txBody>
      </p:sp>
      <p:sp>
        <p:nvSpPr>
          <p:cNvPr id="16" name="Text 14"/>
          <p:cNvSpPr/>
          <p:nvPr/>
        </p:nvSpPr>
        <p:spPr>
          <a:xfrm>
            <a:off x="8183880" y="4937760"/>
            <a:ext cx="3291840" cy="1371600"/>
          </a:xfrm>
          <a:prstGeom prst="rect">
            <a:avLst/>
          </a:prstGeom>
          <a:noFill/>
          <a:ln/>
        </p:spPr>
        <p:txBody>
          <a:bodyPr wrap="square" rtlCol="0" anchor="t"/>
          <a:lstStyle/>
          <a:p>
            <a:pPr indent="0" marL="0">
              <a:buNone/>
            </a:pPr>
            <a:r>
              <a:rPr lang="en-US" sz="1050" dirty="0">
                <a:solidFill>
                  <a:srgbClr val="0F1F3A"/>
                </a:solidFill>
                <a:latin typeface="Calibri" pitchFamily="34" charset="0"/>
                <a:ea typeface="Calibri" pitchFamily="34" charset="-122"/>
                <a:cs typeface="Calibri" pitchFamily="34" charset="-120"/>
              </a:rPr>
              <a:t>Yoshinori Ohsumi won the 2016 Nobel Prize for uncovering autophagy's essential role in cell survival.</a:t>
            </a:r>
            <a:endParaRPr lang="en-US" sz="1050" dirty="0"/>
          </a:p>
        </p:txBody>
      </p:sp>
      <p:sp>
        <p:nvSpPr>
          <p:cNvPr id="17" name="Text 15"/>
          <p:cNvSpPr/>
          <p:nvPr/>
        </p:nvSpPr>
        <p:spPr>
          <a:xfrm>
            <a:off x="365760" y="6537960"/>
            <a:ext cx="11430000" cy="274320"/>
          </a:xfrm>
          <a:prstGeom prst="rect">
            <a:avLst/>
          </a:prstGeom>
          <a:noFill/>
          <a:ln/>
        </p:spPr>
        <p:txBody>
          <a:bodyPr wrap="square" rtlCol="0" anchor="ctr"/>
          <a:lstStyle/>
          <a:p>
            <a:pPr algn="l" indent="0" marL="0">
              <a:buNone/>
            </a:pPr>
            <a:r>
              <a:rPr lang="en-US" sz="900" dirty="0">
                <a:solidFill>
                  <a:srgbClr val="888888"/>
                </a:solidFill>
                <a:latin typeface="Calibri" pitchFamily="34" charset="0"/>
                <a:ea typeface="Calibri" pitchFamily="34" charset="-122"/>
                <a:cs typeface="Calibri" pitchFamily="34" charset="-120"/>
              </a:rPr>
              <a:t>Dr. John Spencer Ellis  |  Autophagy &amp; Longevity for Men Over 40  |  9 of 55</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55</Slides>
  <Notes>55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55</vt:i4>
      </vt:variant>
    </vt:vector>
  </HeadingPairs>
  <TitlesOfParts>
    <vt:vector size="5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vector>
  </TitlesOfParts>
  <Company>John Spencer Ellis Coaching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Autophagy and Longevity for Men Over 40 - Dr John Spencer Ellis Leading Mens Longevity Expert Complete Guide</dc:title>
  <dc:subject>The definitive guide from Dr John Spencer Ellis leading mens longevity expert covering autophagy science how men over 40 can activate cellular renewal through fasting exercise nutrition and lifestyle to extend healthspan lifespan and biological age reversal</dc:subject>
  <dc:creator>Dr. John Spencer Ellis - Leading Mens Longevity Expert - Age 57</dc:creator>
  <cp:lastModifiedBy>Dr. John Spencer Ellis - Leading Mens Longevity Expert - Age 57</cp:lastModifiedBy>
  <cp:revision>1</cp:revision>
  <dcterms:created xsi:type="dcterms:W3CDTF">2026-07-28T00:25:52Z</dcterms:created>
  <dcterms:modified xsi:type="dcterms:W3CDTF">2026-07-28T00:25:52Z</dcterms:modified>
</cp:coreProperties>
</file>