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Lst>
  <p:notesMasterIdLst>
    <p:notesMasterId r:id="rId6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notesMaster" Target="notesMasters/notesMaster1.xml"/><Relationship Id="rId61" Type="http://schemas.openxmlformats.org/officeDocument/2006/relationships/presProps" Target="presProps.xml"/><Relationship Id="rId62" Type="http://schemas.openxmlformats.org/officeDocument/2006/relationships/viewProps" Target="viewProps.xml"/><Relationship Id="rId63" Type="http://schemas.openxmlformats.org/officeDocument/2006/relationships/theme" Target="theme/theme1.xml"/><Relationship Id="rId6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hyperlink" Target="https://pmc.ncbi.nlm.nih.gov/articles/PMC2792675/" TargetMode="External"/><Relationship Id="rId2" Type="http://schemas.openxmlformats.org/officeDocument/2006/relationships/hyperlink" Target="https://academic.oup.com/biomedgerontology/article-abstract/71/1/72/2614169" TargetMode="External"/><Relationship Id="rId3" Type="http://schemas.openxmlformats.org/officeDocument/2006/relationships/hyperlink" Target="https://journals.sagepub.com/doi/10.1068/p6423" TargetMode="External"/><Relationship Id="rId4" Type="http://schemas.openxmlformats.org/officeDocument/2006/relationships/hyperlink" Target="https://www.ncbi.nlm.nih.gov/pmc/articles/PMC6308207/" TargetMode="External"/><Relationship Id="rId5" Type="http://schemas.openxmlformats.org/officeDocument/2006/relationships/hyperlink" Target="https://www.nature.com/articles/s41598-023-37207-9" TargetMode="External"/><Relationship Id="rId6" Type="http://schemas.openxmlformats.org/officeDocument/2006/relationships/hyperlink" Target="https://journals.plos.org/plosone/article?id=10.1371%2Fjournal.pone.0032988" TargetMode="External"/><Relationship Id="rId7" Type="http://schemas.openxmlformats.org/officeDocument/2006/relationships/hyperlink" Target="https://www.ncbi.nlm.nih.gov/pmc/articles/PMC5451790/" TargetMode="External"/><Relationship Id="rId8" Type="http://schemas.openxmlformats.org/officeDocument/2006/relationships/hyperlink" Target="https://www.ncbi.nlm.nih.gov/pmc/articles/PMC5451790/" TargetMode="External"/><Relationship Id="rId9" Type="http://schemas.openxmlformats.org/officeDocument/2006/relationships/slideLayout" Target="../slideLayouts/slideLayout1.xml"/><Relationship Id="rId10"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hyperlink" Target="https://pmc.ncbi.nlm.nih.gov/articles/PMC4141746/" TargetMode="External"/><Relationship Id="rId2" Type="http://schemas.openxmlformats.org/officeDocument/2006/relationships/hyperlink" Target="https://jcadonline.com/aging-august-2019/" TargetMode="External"/><Relationship Id="rId3" Type="http://schemas.openxmlformats.org/officeDocument/2006/relationships/hyperlink" Target="https://www.amjmed.com/article/S0002-9343(25)00283-9/abstract" TargetMode="External"/><Relationship Id="rId4" Type="http://schemas.openxmlformats.org/officeDocument/2006/relationships/hyperlink" Target="https://onlinelibrary.wiley.com/doi/10.1002/mnfr.202400652" TargetMode="External"/><Relationship Id="rId5" Type="http://schemas.openxmlformats.org/officeDocument/2006/relationships/hyperlink" Target="https://www.ncbi.nlm.nih.gov/pmc/articles/PMC11479915/" TargetMode="External"/><Relationship Id="rId6" Type="http://schemas.openxmlformats.org/officeDocument/2006/relationships/hyperlink" Target="https://link.springer.com/article/10.1007/s00198-020-05583-x" TargetMode="External"/><Relationship Id="rId7" Type="http://schemas.openxmlformats.org/officeDocument/2006/relationships/hyperlink" Target="https://royalsocietypublishing.org/rspb/article/284/1869/20171819/78768/Cues-of-upper-body-strength-account-for-most-of" TargetMode="External"/><Relationship Id="rId8" Type="http://schemas.openxmlformats.org/officeDocument/2006/relationships/hyperlink" Target="https://www.sciencedirect.com/science/article/abs/pii/S0020748920302960" TargetMode="External"/><Relationship Id="rId9" Type="http://schemas.openxmlformats.org/officeDocument/2006/relationships/slideLayout" Target="../slideLayouts/slideLayout1.xml"/><Relationship Id="rId10"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hyperlink" Target="https://johnspencerellis.com" TargetMode="External"/><Relationship Id="rId2" Type="http://schemas.openxmlformats.org/officeDocument/2006/relationships/hyperlink" Target="https://johnspencerellis.com/about" TargetMode="External"/><Relationship Id="rId3" Type="http://schemas.openxmlformats.org/officeDocument/2006/relationships/hyperlink" Target="https://johnspencerellis.com/health-longevity-aesthetic-optimization-for-men-40/" TargetMode="External"/><Relationship Id="rId4" Type="http://schemas.openxmlformats.org/officeDocument/2006/relationships/hyperlink" Target="https://johnspencerellis.com/pick-my-brain-2/" TargetMode="External"/><Relationship Id="rId5" Type="http://schemas.openxmlformats.org/officeDocument/2006/relationships/hyperlink" Target="https://dietguru.com/health-coaching-for-men-age-40-and-over/" TargetMode="External"/><Relationship Id="rId6" Type="http://schemas.openxmlformats.org/officeDocument/2006/relationships/hyperlink" Target="https://johnspencerellis.substack.com/" TargetMode="External"/><Relationship Id="rId7" Type="http://schemas.openxmlformats.org/officeDocument/2006/relationships/hyperlink" Target="https://www.youtube.com/@coachjohnspencerellis" TargetMode="External"/><Relationship Id="rId8" Type="http://schemas.openxmlformats.org/officeDocument/2006/relationships/hyperlink" Target="https://www.linkedin.com/in/johnspencerellis/" TargetMode="External"/><Relationship Id="rId9" Type="http://schemas.openxmlformats.org/officeDocument/2006/relationships/slideLayout" Target="../slideLayouts/slideLayout1.xml"/><Relationship Id="rId10"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hyperlink" Target="https://www.accessnewswire.com/newsroom/en/healthcare-and-pharmaceutical/dr.-john-spencer-ellis-launches-mens-longevity-coaching-system-drawin-1182869" TargetMode="External"/><Relationship Id="rId2" Type="http://schemas.openxmlformats.org/officeDocument/2006/relationships/hyperlink" Target="https://finance.yahoo.com/healthcare/articles/dr-john-spencer-ellis-launches-123000647.html" TargetMode="External"/><Relationship Id="rId3" Type="http://schemas.openxmlformats.org/officeDocument/2006/relationships/hyperlink" Target="https://www.openpr.com/news/4572346/dr-john-spencer-ellis-leading-mens-longevity-expert-reveals" TargetMode="External"/><Relationship Id="rId4" Type="http://schemas.openxmlformats.org/officeDocument/2006/relationships/hyperlink" Target="https://www.openpr.com/news/4398082/men-over-40-john-spencer-ellis-reveals-how-to-restore-confidence" TargetMode="External"/><Relationship Id="rId5" Type="http://schemas.openxmlformats.org/officeDocument/2006/relationships/hyperlink" Target="https://www.thejewishnews.com/online_features/press_releases/dr-john-spencer-ellis-brings-30-years-of-real-world-coaching-experience-to-a-new/article_43953f3a-1780-500f-8c21-536ad729df9d.html" TargetMode="External"/><Relationship Id="rId6" Type="http://schemas.openxmlformats.org/officeDocument/2006/relationships/hyperlink" Target="https://www.pr.com/press-release/972268" TargetMode="External"/><Relationship Id="rId7" Type="http://schemas.openxmlformats.org/officeDocument/2006/relationships/slideLayout" Target="../slideLayouts/slideLayout1.xml"/><Relationship Id="rId8"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hyperlink" Target="https://johnspencerellis.com/health-longevity-aesthetic-optimization-for-men-40/" TargetMode="External"/><Relationship Id="rId2" Type="http://schemas.openxmlformats.org/officeDocument/2006/relationships/hyperlink" Target="https://johnspencerellis.com/pick-my-brain-2/" TargetMode="External"/><Relationship Id="rId3" Type="http://schemas.openxmlformats.org/officeDocument/2006/relationships/hyperlink" Target="https://johnspencerellis.com" TargetMode="External"/><Relationship Id="rId4" Type="http://schemas.openxmlformats.org/officeDocument/2006/relationships/hyperlink" Target="https://johnspencerellis.com/about" TargetMode="External"/><Relationship Id="rId5" Type="http://schemas.openxmlformats.org/officeDocument/2006/relationships/hyperlink" Target="https://dietguru.com/" TargetMode="External"/><Relationship Id="rId6" Type="http://schemas.openxmlformats.org/officeDocument/2006/relationships/slideLayout" Target="../slideLayouts/slideLayout1.xml"/><Relationship Id="rId7" Type="http://schemas.openxmlformats.org/officeDocument/2006/relationships/notesSlide" Target="../notesSlides/notesSlide5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0" y="0"/>
            <a:ext cx="12188952" cy="82296"/>
          </a:xfrm>
          <a:prstGeom prst="rect">
            <a:avLst/>
          </a:prstGeom>
          <a:solidFill>
            <a:srgbClr val="C9A227"/>
          </a:solidFill>
          <a:ln/>
        </p:spPr>
      </p:sp>
      <p:sp>
        <p:nvSpPr>
          <p:cNvPr id="3" name="Shape 1"/>
          <p:cNvSpPr/>
          <p:nvPr/>
        </p:nvSpPr>
        <p:spPr>
          <a:xfrm>
            <a:off x="502920" y="384048"/>
            <a:ext cx="475488" cy="475488"/>
          </a:xfrm>
          <a:prstGeom prst="rect">
            <a:avLst/>
          </a:prstGeom>
          <a:solidFill>
            <a:srgbClr val="0F1F3A"/>
          </a:solidFill>
          <a:ln w="15875">
            <a:solidFill>
              <a:srgbClr val="C9A227"/>
            </a:solidFill>
            <a:prstDash val="solid"/>
          </a:ln>
        </p:spPr>
      </p:sp>
      <p:sp>
        <p:nvSpPr>
          <p:cNvPr id="4" name="Text 2"/>
          <p:cNvSpPr/>
          <p:nvPr/>
        </p:nvSpPr>
        <p:spPr>
          <a:xfrm>
            <a:off x="502920" y="384048"/>
            <a:ext cx="475488" cy="475488"/>
          </a:xfrm>
          <a:prstGeom prst="rect">
            <a:avLst/>
          </a:prstGeom>
          <a:noFill/>
          <a:ln/>
        </p:spPr>
        <p:txBody>
          <a:bodyPr wrap="square" rtlCol="0" anchor="ctr"/>
          <a:lstStyle/>
          <a:p>
            <a:pPr algn="ctr" indent="0" marL="0">
              <a:buNone/>
            </a:pPr>
            <a:r>
              <a:rPr lang="en-US" sz="1500" b="1" dirty="0">
                <a:solidFill>
                  <a:srgbClr val="C9A227"/>
                </a:solidFill>
                <a:latin typeface="Cambria" pitchFamily="34" charset="0"/>
                <a:ea typeface="Cambria" pitchFamily="34" charset="-122"/>
                <a:cs typeface="Cambria" pitchFamily="34" charset="-120"/>
              </a:rPr>
              <a:t>JSE</a:t>
            </a:r>
            <a:endParaRPr lang="en-US" sz="1500" dirty="0"/>
          </a:p>
        </p:txBody>
      </p:sp>
      <p:sp>
        <p:nvSpPr>
          <p:cNvPr id="5" name="Text 3"/>
          <p:cNvSpPr/>
          <p:nvPr/>
        </p:nvSpPr>
        <p:spPr>
          <a:xfrm>
            <a:off x="1088136" y="402336"/>
            <a:ext cx="4754880" cy="219456"/>
          </a:xfrm>
          <a:prstGeom prst="rect">
            <a:avLst/>
          </a:prstGeom>
          <a:noFill/>
          <a:ln/>
        </p:spPr>
        <p:txBody>
          <a:bodyPr wrap="square" rtlCol="0" anchor="ctr"/>
          <a:lstStyle/>
          <a:p>
            <a:pPr indent="0" marL="0">
              <a:buNone/>
            </a:pPr>
            <a:r>
              <a:rPr lang="en-US" sz="1150" b="1" spc="120" kern="0" dirty="0">
                <a:solidFill>
                  <a:srgbClr val="FFFFFF"/>
                </a:solidFill>
                <a:latin typeface="Calibri" pitchFamily="34" charset="0"/>
                <a:ea typeface="Calibri" pitchFamily="34" charset="-122"/>
                <a:cs typeface="Calibri" pitchFamily="34" charset="-120"/>
              </a:rPr>
              <a:t>DR. JOHN SPENCER ELLIS</a:t>
            </a:r>
            <a:endParaRPr lang="en-US" sz="1150" dirty="0"/>
          </a:p>
        </p:txBody>
      </p:sp>
      <p:sp>
        <p:nvSpPr>
          <p:cNvPr id="6" name="Text 4"/>
          <p:cNvSpPr/>
          <p:nvPr/>
        </p:nvSpPr>
        <p:spPr>
          <a:xfrm>
            <a:off x="1088136" y="621792"/>
            <a:ext cx="5120640" cy="201168"/>
          </a:xfrm>
          <a:prstGeom prst="rect">
            <a:avLst/>
          </a:prstGeom>
          <a:noFill/>
          <a:ln/>
        </p:spPr>
        <p:txBody>
          <a:bodyPr wrap="square" rtlCol="0" anchor="ctr"/>
          <a:lstStyle/>
          <a:p>
            <a:pPr indent="0" marL="0">
              <a:buNone/>
            </a:pPr>
            <a:r>
              <a:rPr lang="en-US" sz="800" spc="80" kern="0" dirty="0">
                <a:solidFill>
                  <a:srgbClr val="E8D688"/>
                </a:solidFill>
                <a:latin typeface="Calibri" pitchFamily="34" charset="0"/>
                <a:ea typeface="Calibri" pitchFamily="34" charset="-122"/>
                <a:cs typeface="Calibri" pitchFamily="34" charset="-120"/>
              </a:rPr>
              <a:t>MEN'S LONGEVITY COACHING  |  LAS VEGAS, NEVADA</a:t>
            </a:r>
            <a:endParaRPr lang="en-US" sz="800" dirty="0"/>
          </a:p>
        </p:txBody>
      </p:sp>
      <p:sp>
        <p:nvSpPr>
          <p:cNvPr id="7" name="Text 5"/>
          <p:cNvSpPr/>
          <p:nvPr/>
        </p:nvSpPr>
        <p:spPr>
          <a:xfrm>
            <a:off x="502920" y="1243584"/>
            <a:ext cx="6858000" cy="219456"/>
          </a:xfrm>
          <a:prstGeom prst="rect">
            <a:avLst/>
          </a:prstGeom>
          <a:noFill/>
          <a:ln/>
        </p:spPr>
        <p:txBody>
          <a:bodyPr wrap="square" rtlCol="0" anchor="ctr"/>
          <a:lstStyle/>
          <a:p>
            <a:pPr indent="0" marL="0">
              <a:buNone/>
            </a:pPr>
            <a:r>
              <a:rPr lang="en-US" sz="950" b="1" spc="160" kern="0" dirty="0">
                <a:solidFill>
                  <a:srgbClr val="E8D688"/>
                </a:solidFill>
                <a:latin typeface="Calibri" pitchFamily="34" charset="0"/>
                <a:ea typeface="Calibri" pitchFamily="34" charset="-122"/>
                <a:cs typeface="Calibri" pitchFamily="34" charset="-120"/>
              </a:rPr>
              <a:t>MEN'S LONGEVITY EDUCATIONAL SERIES</a:t>
            </a:r>
            <a:endParaRPr lang="en-US" sz="950" dirty="0"/>
          </a:p>
        </p:txBody>
      </p:sp>
      <p:sp>
        <p:nvSpPr>
          <p:cNvPr id="8" name="Text 6"/>
          <p:cNvSpPr/>
          <p:nvPr/>
        </p:nvSpPr>
        <p:spPr>
          <a:xfrm>
            <a:off x="502920" y="1554480"/>
            <a:ext cx="6949440" cy="1691640"/>
          </a:xfrm>
          <a:prstGeom prst="rect">
            <a:avLst/>
          </a:prstGeom>
          <a:noFill/>
          <a:ln/>
        </p:spPr>
        <p:txBody>
          <a:bodyPr wrap="square" rtlCol="0" anchor="t"/>
          <a:lstStyle/>
          <a:p>
            <a:pPr indent="0" marL="0">
              <a:lnSpc>
                <a:spcPct val="105000"/>
              </a:lnSpc>
              <a:buNone/>
            </a:pPr>
            <a:r>
              <a:rPr lang="en-US" sz="3400" b="1" dirty="0">
                <a:solidFill>
                  <a:srgbClr val="FFFFFF"/>
                </a:solidFill>
                <a:latin typeface="Cambria" pitchFamily="34" charset="0"/>
                <a:ea typeface="Cambria" pitchFamily="34" charset="-122"/>
                <a:cs typeface="Cambria" pitchFamily="34" charset="-120"/>
              </a:rPr>
              <a:t>How Longevity Practices Enhance Male Attractiveness</a:t>
            </a:r>
            <a:endParaRPr lang="en-US" sz="3400" dirty="0"/>
          </a:p>
        </p:txBody>
      </p:sp>
      <p:sp>
        <p:nvSpPr>
          <p:cNvPr id="9" name="Shape 7"/>
          <p:cNvSpPr/>
          <p:nvPr/>
        </p:nvSpPr>
        <p:spPr>
          <a:xfrm>
            <a:off x="502920" y="3310128"/>
            <a:ext cx="1325880" cy="41148"/>
          </a:xfrm>
          <a:prstGeom prst="rect">
            <a:avLst/>
          </a:prstGeom>
          <a:solidFill>
            <a:srgbClr val="C9A227"/>
          </a:solidFill>
          <a:ln/>
        </p:spPr>
      </p:sp>
      <p:sp>
        <p:nvSpPr>
          <p:cNvPr id="10" name="Text 8"/>
          <p:cNvSpPr/>
          <p:nvPr/>
        </p:nvSpPr>
        <p:spPr>
          <a:xfrm>
            <a:off x="502920" y="3520440"/>
            <a:ext cx="6858000" cy="731520"/>
          </a:xfrm>
          <a:prstGeom prst="rect">
            <a:avLst/>
          </a:prstGeom>
          <a:noFill/>
          <a:ln/>
        </p:spPr>
        <p:txBody>
          <a:bodyPr wrap="square" rtlCol="0" anchor="t"/>
          <a:lstStyle/>
          <a:p>
            <a:pPr indent="0" marL="0">
              <a:buNone/>
            </a:pPr>
            <a:r>
              <a:rPr lang="en-US" sz="1350" i="1" dirty="0">
                <a:solidFill>
                  <a:srgbClr val="E8D688"/>
                </a:solidFill>
                <a:latin typeface="Cambria" pitchFamily="34" charset="0"/>
                <a:ea typeface="Cambria" pitchFamily="34" charset="-122"/>
                <a:cs typeface="Cambria" pitchFamily="34" charset="-120"/>
              </a:rPr>
              <a:t>The Science of Looking as Good as You Feel: Skin, Hair, Frame, Posture, and Presence for Men Over 40</a:t>
            </a:r>
            <a:endParaRPr lang="en-US" sz="1350" dirty="0"/>
          </a:p>
        </p:txBody>
      </p:sp>
      <p:sp>
        <p:nvSpPr>
          <p:cNvPr id="11" name="Text 9"/>
          <p:cNvSpPr/>
          <p:nvPr/>
        </p:nvSpPr>
        <p:spPr>
          <a:xfrm>
            <a:off x="502920" y="4315968"/>
            <a:ext cx="6766560" cy="685800"/>
          </a:xfrm>
          <a:prstGeom prst="rect">
            <a:avLst/>
          </a:prstGeom>
          <a:noFill/>
          <a:ln/>
        </p:spPr>
        <p:txBody>
          <a:bodyPr wrap="square" rtlCol="0" anchor="t"/>
          <a:lstStyle/>
          <a:p>
            <a:pPr indent="0" marL="0">
              <a:buNone/>
            </a:pPr>
            <a:r>
              <a:rPr lang="en-US" sz="1100" dirty="0">
                <a:solidFill>
                  <a:srgbClr val="D7DEEA"/>
                </a:solidFill>
                <a:latin typeface="Calibri" pitchFamily="34" charset="0"/>
                <a:ea typeface="Calibri" pitchFamily="34" charset="-122"/>
                <a:cs typeface="Calibri" pitchFamily="34" charset="-120"/>
              </a:rPr>
              <a:t>Evidence-based education from a Personal Trainer Hall of Fame inductee with more than three decades of professional men's health coaching experience.</a:t>
            </a:r>
            <a:endParaRPr lang="en-US" sz="1100" dirty="0"/>
          </a:p>
        </p:txBody>
      </p:sp>
      <p:sp>
        <p:nvSpPr>
          <p:cNvPr id="12" name="Text 10"/>
          <p:cNvSpPr/>
          <p:nvPr/>
        </p:nvSpPr>
        <p:spPr>
          <a:xfrm>
            <a:off x="502920" y="5175504"/>
            <a:ext cx="6766560" cy="274320"/>
          </a:xfrm>
          <a:prstGeom prst="rect">
            <a:avLst/>
          </a:prstGeom>
          <a:noFill/>
          <a:ln/>
        </p:spPr>
        <p:txBody>
          <a:bodyPr wrap="square" rtlCol="0" anchor="ctr"/>
          <a:lstStyle/>
          <a:p>
            <a:pPr indent="0" marL="0">
              <a:buNone/>
            </a:pPr>
            <a:r>
              <a:rPr lang="en-US" sz="1400" b="1" dirty="0">
                <a:solidFill>
                  <a:srgbClr val="FFFFFF"/>
                </a:solidFill>
                <a:latin typeface="Calibri" pitchFamily="34" charset="0"/>
                <a:ea typeface="Calibri" pitchFamily="34" charset="-122"/>
                <a:cs typeface="Calibri" pitchFamily="34" charset="-120"/>
              </a:rPr>
              <a:t>Dr. John Spencer Ellis, EdD</a:t>
            </a:r>
            <a:endParaRPr lang="en-US" sz="1400" dirty="0"/>
          </a:p>
        </p:txBody>
      </p:sp>
      <p:sp>
        <p:nvSpPr>
          <p:cNvPr id="13" name="Text 11"/>
          <p:cNvSpPr/>
          <p:nvPr/>
        </p:nvSpPr>
        <p:spPr>
          <a:xfrm>
            <a:off x="502920" y="5449824"/>
            <a:ext cx="6766560" cy="237744"/>
          </a:xfrm>
          <a:prstGeom prst="rect">
            <a:avLst/>
          </a:prstGeom>
          <a:noFill/>
          <a:ln/>
        </p:spPr>
        <p:txBody>
          <a:bodyPr wrap="square" rtlCol="0" anchor="ctr"/>
          <a:lstStyle/>
          <a:p>
            <a:pPr indent="0" marL="0">
              <a:buNone/>
            </a:pPr>
            <a:r>
              <a:rPr lang="en-US" sz="1050" dirty="0">
                <a:solidFill>
                  <a:srgbClr val="C9D3E3"/>
                </a:solidFill>
                <a:latin typeface="Calibri" pitchFamily="34" charset="0"/>
                <a:ea typeface="Calibri" pitchFamily="34" charset="-122"/>
                <a:cs typeface="Calibri" pitchFamily="34" charset="-120"/>
              </a:rPr>
              <a:t>Performance and Life Optimization Coach  |  Men's Longevity Expert</a:t>
            </a:r>
            <a:endParaRPr lang="en-US" sz="1050" dirty="0"/>
          </a:p>
        </p:txBody>
      </p:sp>
      <p:sp>
        <p:nvSpPr>
          <p:cNvPr id="14" name="Text 12"/>
          <p:cNvSpPr/>
          <p:nvPr/>
        </p:nvSpPr>
        <p:spPr>
          <a:xfrm>
            <a:off x="502920" y="5669280"/>
            <a:ext cx="6766560" cy="237744"/>
          </a:xfrm>
          <a:prstGeom prst="rect">
            <a:avLst/>
          </a:prstGeom>
          <a:noFill/>
          <a:ln/>
        </p:spPr>
        <p:txBody>
          <a:bodyPr wrap="square" rtlCol="0" anchor="ctr"/>
          <a:lstStyle/>
          <a:p>
            <a:pPr indent="0" marL="0">
              <a:buNone/>
            </a:pPr>
            <a:r>
              <a:rPr lang="en-US" sz="1050" dirty="0">
                <a:solidFill>
                  <a:srgbClr val="C9D3E3"/>
                </a:solidFill>
                <a:latin typeface="Calibri" pitchFamily="34" charset="0"/>
                <a:ea typeface="Calibri" pitchFamily="34" charset="-122"/>
                <a:cs typeface="Calibri" pitchFamily="34" charset="-120"/>
              </a:rPr>
              <a:t>Las Vegas, Nevada  |  https://johnspencerellis.com</a:t>
            </a:r>
            <a:endParaRPr lang="en-US" sz="1050" dirty="0"/>
          </a:p>
        </p:txBody>
      </p:sp>
      <p:sp>
        <p:nvSpPr>
          <p:cNvPr id="15" name="Shape 13"/>
          <p:cNvSpPr/>
          <p:nvPr/>
        </p:nvSpPr>
        <p:spPr>
          <a:xfrm>
            <a:off x="7973568" y="1481328"/>
            <a:ext cx="3657600" cy="4818888"/>
          </a:xfrm>
          <a:prstGeom prst="rect">
            <a:avLst/>
          </a:prstGeom>
          <a:solidFill>
            <a:srgbClr val="16294A"/>
          </a:solidFill>
          <a:ln/>
        </p:spPr>
      </p:sp>
      <p:pic>
        <p:nvPicPr>
          <p:cNvPr id="16" name="Image 0" descr="/home/claude/jse-photo.jpg">    </p:cNvPr>
          <p:cNvPicPr>
            <a:picLocks noChangeAspect="1"/>
          </p:cNvPicPr>
          <p:nvPr/>
        </p:nvPicPr>
        <p:blipFill>
          <a:blip r:embed="rId1"/>
          <a:stretch>
            <a:fillRect/>
          </a:stretch>
        </p:blipFill>
        <p:spPr>
          <a:xfrm>
            <a:off x="8065008" y="1572768"/>
            <a:ext cx="3474720" cy="4636008"/>
          </a:xfrm>
          <a:prstGeom prst="rect">
            <a:avLst/>
          </a:prstGeom>
        </p:spPr>
      </p:pic>
      <p:sp>
        <p:nvSpPr>
          <p:cNvPr id="17" name="Shape 14"/>
          <p:cNvSpPr/>
          <p:nvPr/>
        </p:nvSpPr>
        <p:spPr>
          <a:xfrm>
            <a:off x="8065008" y="1572768"/>
            <a:ext cx="3474720" cy="4636008"/>
          </a:xfrm>
          <a:prstGeom prst="rect">
            <a:avLst/>
          </a:prstGeom>
          <a:ln w="12700">
            <a:solidFill>
              <a:srgbClr val="C9A227"/>
            </a:solidFill>
            <a:prstDash val="solid"/>
          </a:ln>
        </p:spPr>
      </p:sp>
      <p:sp>
        <p:nvSpPr>
          <p:cNvPr id="18" name="Text 15"/>
          <p:cNvSpPr/>
          <p:nvPr/>
        </p:nvSpPr>
        <p:spPr>
          <a:xfrm>
            <a:off x="7973568" y="6327648"/>
            <a:ext cx="3657600" cy="310896"/>
          </a:xfrm>
          <a:prstGeom prst="rect">
            <a:avLst/>
          </a:prstGeom>
          <a:noFill/>
          <a:ln/>
        </p:spPr>
        <p:txBody>
          <a:bodyPr wrap="square" rtlCol="0" anchor="ctr"/>
          <a:lstStyle/>
          <a:p>
            <a:pPr indent="0" marL="0">
              <a:buNone/>
            </a:pPr>
            <a:r>
              <a:rPr lang="en-US" sz="750" i="1" dirty="0">
                <a:solidFill>
                  <a:srgbClr val="B9C4D6"/>
                </a:solidFill>
                <a:latin typeface="Calibri" pitchFamily="34" charset="0"/>
                <a:ea typeface="Calibri" pitchFamily="34" charset="-122"/>
                <a:cs typeface="Calibri" pitchFamily="34" charset="-120"/>
              </a:rPr>
              <a:t>Dr. John Spencer Ellis, men's longevity expert and performance coach, Las Vegas, Nevada</a:t>
            </a:r>
            <a:endParaRPr lang="en-US" sz="750" dirty="0"/>
          </a:p>
        </p:txBody>
      </p:sp>
      <p:sp>
        <p:nvSpPr>
          <p:cNvPr id="19"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8FA0BB"/>
                </a:solidFill>
                <a:latin typeface="Calibri" pitchFamily="34" charset="0"/>
                <a:ea typeface="Calibri" pitchFamily="34" charset="-122"/>
                <a:cs typeface="Calibri" pitchFamily="34" charset="-120"/>
              </a:rPr>
              <a:t>Dr. John Spencer Ellis  |  Longevity and Male Attractiveness  |  1 of 58</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Perceived Age Predicts Survival: The Danish Twin Study</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most important single finding in the appearance and longevity literature</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Researchers at the University of Southern Denmark photographed 1,826 twins aged 70 and older and asked three separate groups of assessors to estimate their ages. They then tracked survival. Perceived age predicted who lived longer, even after adjusting for chronological age, sex, and the environment in which the twins were raised.</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The effect held within twin pairs. The bigger the gap in perceived age between two twins, the more likely the older-looking twin died first. Perceived age also correlated with physical function, cognitive function, and leucocyte telomere length, a molecular marker of aging.</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The interpretation for a man over 40 is direct. Looking older than your age is not a cosmetic problem. It is information about the state of your tissues, your vasculature, and your accumulated exposures, and that information carries real prognostic weight.</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How old you look is a legitimate biomarker, not a superficial concern.</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Ask three people to guess your age without prompting. Repeat in twelve months.</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A follow-up analysis in The Journals of Gerontology found perceived age, adjusted for chronological age and sex, predicted survival up to seven years after photographs were taken, with a hazard ratio of 1.17.</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10 of 58</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Facial Adiposity: How Body Composition Shows Up in a Man's Face</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most underestimated appearance lever available to men</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Perceived facial adiposity, meaning how heavy a face looks, significantly predicts both perceived health and perceived attractiveness. Research has also shown that perceived facial adiposity is associated with measures of cardiovascular health and reported infection frequency, which makes it a valid cue rather than a bias.</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A meta-analysis of these studies found that raters could estimate body mass index from facial cues alone with a correlation of roughly 0.71. In practical terms, a man's face broadcasts his body composition whether he intends it to or not, and the relationship is strong enough that observers do not need to see the body at all.</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The relationship is curvilinear rather than linear. Very low adiposity can read as gaunt or unwell, particularly after 40, while elevated adiposity reads as unhealthy. There is a middle range that reads best, and it aligns closely with the range that is metabolically healthiest.</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Fat loss changes the face faster and more visibly than almost any topical intervention.</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Track waist circumference monthly. It correlates with the visceral fat that drives facial change.</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Facial adiposity has been linked in the literature to cardiovascular disease, respiratory disease, blood pressure, immune function, diabetes, oxidative stress, and hormonal measures, making it one of the most information-dense visible cues in men.</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11 of 58</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Myths That Keep Men From Improving How They Look</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Four beliefs that reliably waste a decade</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The first myth is that caring about appearance is vanity. Appearance is the readout of physiology, and men who use it as feedback tend to be more consistent with training, sleep, and nutrition than men who rely on abstract numbers alone.</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The second myth is that appearance decline after 40 is fixed and genetic. Twin research repeatedly shows that identical twins diverge visibly based on sun exposure, smoking, alcohol, weight change, and sleep. Genetics load the gun. Exposures pull the trigger.</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The third myth is that the answer lives in a product. The fourth is that results require extremes. Both are wrong in the same direction: the highest-return practices are moderate, repeatable, and cheap, and they compound over years rather than weeks.</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Identical genetics produce visibly different faces depending on decades of behavior.</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Before buying any product, audit sleep, sun protection, alcohol, and training. That is where the returns are.</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Twin studies have found that a five-year difference in smoking history between identical twins produces noticeable differences in facial aging, particularly in the middle and lower thirds of the face.</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12 of 58</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The Visible Vitality Framework</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An original framework from Dr. John Spencer Ellis: the six signals other people actually read</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02920" y="1463040"/>
            <a:ext cx="11183112" cy="457200"/>
          </a:xfrm>
          <a:prstGeom prst="rect">
            <a:avLst/>
          </a:prstGeom>
          <a:noFill/>
          <a:ln/>
        </p:spPr>
        <p:txBody>
          <a:bodyPr wrap="square" rtlCol="0" anchor="t"/>
          <a:lstStyle/>
          <a:p>
            <a:pPr indent="0" marL="0">
              <a:lnSpc>
                <a:spcPct val="105000"/>
              </a:lnSpc>
              <a:buNone/>
            </a:pPr>
            <a:r>
              <a:rPr lang="en-US" sz="1150" dirty="0">
                <a:solidFill>
                  <a:srgbClr val="2B303B"/>
                </a:solidFill>
                <a:latin typeface="Calibri" pitchFamily="34" charset="0"/>
                <a:ea typeface="Calibri" pitchFamily="34" charset="-122"/>
                <a:cs typeface="Calibri" pitchFamily="34" charset="-120"/>
              </a:rPr>
              <a:t>Attractiveness in men is not one variable. It is six independent signals, each with its own drivers and its own timeline. Men who improve deliberately work the signals rather than chasing a look.</a:t>
            </a:r>
            <a:endParaRPr lang="en-US" sz="115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502920" y="2011680"/>
          <a:ext cx="11183112" cy="914400"/>
        </p:xfrm>
        <a:graphic>
          <a:graphicData uri="http://schemas.openxmlformats.org/drawingml/2006/table">
            <a:tbl>
              <a:tblPr/>
              <a:tblGrid>
                <a:gridCol w="2286000"/>
                <a:gridCol w="4206240"/>
                <a:gridCol w="4690872"/>
              </a:tblGrid>
              <a:tr h="0">
                <a:tc>
                  <a:txBody>
                    <a:bodyPr/>
                    <a:lstStyle/>
                    <a:p>
                      <a:pPr indent="0" marL="0">
                        <a:buNone/>
                      </a:pPr>
                      <a:r>
                        <a:rPr lang="en-US" sz="950" b="1" spc="80" kern="0" dirty="0">
                          <a:solidFill>
                            <a:srgbClr val="FFFFFF"/>
                          </a:solidFill>
                          <a:latin typeface="Calibri" pitchFamily="34" charset="0"/>
                          <a:ea typeface="Calibri" pitchFamily="34" charset="-122"/>
                          <a:cs typeface="Calibri" pitchFamily="34" charset="-120"/>
                        </a:rPr>
                        <a:t>STAGE</a:t>
                      </a:r>
                      <a:endParaRPr lang="en-US" sz="950" dirty="0">
                        <a:latin typeface="Calibri" charset="0"/>
                        <a:ea typeface="Calibri" charset="0"/>
                        <a:cs typeface="Calibri" charset="0"/>
                      </a:endParaRPr>
                    </a:p>
                  </a:txBody>
                  <a:tcPr marL="82296" marR="82296" marT="82296" marB="82296" anchor="ctr">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1F3864"/>
                    </a:solidFill>
                  </a:tcPr>
                </a:tc>
                <a:tc>
                  <a:txBody>
                    <a:bodyPr/>
                    <a:lstStyle/>
                    <a:p>
                      <a:pPr indent="0" marL="0">
                        <a:buNone/>
                      </a:pPr>
                      <a:r>
                        <a:rPr lang="en-US" sz="950" b="1" spc="80" kern="0" dirty="0">
                          <a:solidFill>
                            <a:srgbClr val="FFFFFF"/>
                          </a:solidFill>
                          <a:latin typeface="Calibri" pitchFamily="34" charset="0"/>
                          <a:ea typeface="Calibri" pitchFamily="34" charset="-122"/>
                          <a:cs typeface="Calibri" pitchFamily="34" charset="-120"/>
                        </a:rPr>
                        <a:t>WHAT IT COVERS</a:t>
                      </a:r>
                      <a:endParaRPr lang="en-US" sz="950" dirty="0">
                        <a:latin typeface="Calibri" charset="0"/>
                        <a:ea typeface="Calibri" charset="0"/>
                        <a:cs typeface="Calibri" charset="0"/>
                      </a:endParaRPr>
                    </a:p>
                  </a:txBody>
                  <a:tcPr marL="82296" marR="82296" marT="82296" marB="82296" anchor="ctr">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1F3864"/>
                    </a:solidFill>
                  </a:tcPr>
                </a:tc>
                <a:tc>
                  <a:txBody>
                    <a:bodyPr/>
                    <a:lstStyle/>
                    <a:p>
                      <a:pPr indent="0" marL="0">
                        <a:buNone/>
                      </a:pPr>
                      <a:r>
                        <a:rPr lang="en-US" sz="950" b="1" spc="80" kern="0" dirty="0">
                          <a:solidFill>
                            <a:srgbClr val="FFFFFF"/>
                          </a:solidFill>
                          <a:latin typeface="Calibri" pitchFamily="34" charset="0"/>
                          <a:ea typeface="Calibri" pitchFamily="34" charset="-122"/>
                          <a:cs typeface="Calibri" pitchFamily="34" charset="-120"/>
                        </a:rPr>
                        <a:t>WHAT DRIVES IT</a:t>
                      </a:r>
                      <a:endParaRPr lang="en-US" sz="950" dirty="0">
                        <a:latin typeface="Calibri" charset="0"/>
                        <a:ea typeface="Calibri" charset="0"/>
                        <a:cs typeface="Calibri" charset="0"/>
                      </a:endParaRPr>
                    </a:p>
                  </a:txBody>
                  <a:tcPr marL="82296" marR="82296" marT="82296" marB="82296" anchor="ctr">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1F3864"/>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01  SKIN</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Color, evenness, elasticity, hydration, dermal thickness</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Sun protection, sleep, resistance training, plant intake, no smoking</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02  INFLAMMATION</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Puffiness, redness, dullness, under-eye change</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Alcohol reduction, sleep, body fat loss, training, glycemic control</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03  HAIR</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Density, thickness, shine, scalp health</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Micronutrient status, stress load, medical options, avoiding crash diets</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04  FRAME</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Shoulder width, muscularity, waist, body composition</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Progressive resistance training, protein, energy balance</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05  POSTURE</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Spinal alignment, height retention, carriage</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Bone-loading exercise, thoracic and hip mobility, back strength</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06  PRESENCE</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Clarity, eye contact, voice, energy, confidence</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Sleep, executive function, training-driven self-efficacy</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r>
            </a:tbl>
          </a:graphicData>
        </a:graphic>
      </p:graphicFrame>
      <p:sp>
        <p:nvSpPr>
          <p:cNvPr id="8" name="Shape 5"/>
          <p:cNvSpPr/>
          <p:nvPr/>
        </p:nvSpPr>
        <p:spPr>
          <a:xfrm>
            <a:off x="502920" y="5870448"/>
            <a:ext cx="11183112" cy="457200"/>
          </a:xfrm>
          <a:prstGeom prst="rect">
            <a:avLst/>
          </a:prstGeom>
          <a:solidFill>
            <a:srgbClr val="0F1F3A"/>
          </a:solidFill>
          <a:ln/>
        </p:spPr>
      </p:sp>
      <p:sp>
        <p:nvSpPr>
          <p:cNvPr id="9" name="Text 6"/>
          <p:cNvSpPr/>
          <p:nvPr/>
        </p:nvSpPr>
        <p:spPr>
          <a:xfrm>
            <a:off x="704088" y="5870448"/>
            <a:ext cx="10780776" cy="457200"/>
          </a:xfrm>
          <a:prstGeom prst="rect">
            <a:avLst/>
          </a:prstGeom>
          <a:noFill/>
          <a:ln/>
        </p:spPr>
        <p:txBody>
          <a:bodyPr wrap="square" rtlCol="0" anchor="ctr"/>
          <a:lstStyle/>
          <a:p>
            <a:pPr indent="0" marL="0">
              <a:buNone/>
            </a:pPr>
            <a:r>
              <a:rPr lang="en-US" sz="1150" i="1" dirty="0">
                <a:solidFill>
                  <a:srgbClr val="E8D688"/>
                </a:solidFill>
                <a:latin typeface="Cambria" pitchFamily="34" charset="0"/>
                <a:ea typeface="Cambria" pitchFamily="34" charset="-122"/>
                <a:cs typeface="Cambria" pitchFamily="34" charset="-120"/>
              </a:rPr>
              <a:t>Six signals, one physiology. Each one responds to practices that also extend healthspan.</a:t>
            </a:r>
            <a:endParaRPr lang="en-US" sz="1150" dirty="0"/>
          </a:p>
        </p:txBody>
      </p:sp>
      <p:sp>
        <p:nvSpPr>
          <p:cNvPr id="10" name="Text 7"/>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13 of 58</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0" y="0"/>
            <a:ext cx="12188952" cy="82296"/>
          </a:xfrm>
          <a:prstGeom prst="rect">
            <a:avLst/>
          </a:prstGeom>
          <a:solidFill>
            <a:srgbClr val="C9A227"/>
          </a:solidFill>
          <a:ln/>
        </p:spPr>
      </p:sp>
      <p:sp>
        <p:nvSpPr>
          <p:cNvPr id="3" name="Shape 1"/>
          <p:cNvSpPr/>
          <p:nvPr/>
        </p:nvSpPr>
        <p:spPr>
          <a:xfrm>
            <a:off x="502920" y="1874520"/>
            <a:ext cx="1572768" cy="384048"/>
          </a:xfrm>
          <a:prstGeom prst="rect">
            <a:avLst/>
          </a:prstGeom>
          <a:solidFill>
            <a:srgbClr val="C9A227"/>
          </a:solidFill>
          <a:ln/>
        </p:spPr>
      </p:sp>
      <p:sp>
        <p:nvSpPr>
          <p:cNvPr id="4" name="Text 2"/>
          <p:cNvSpPr/>
          <p:nvPr/>
        </p:nvSpPr>
        <p:spPr>
          <a:xfrm>
            <a:off x="502920" y="1874520"/>
            <a:ext cx="1572768" cy="384048"/>
          </a:xfrm>
          <a:prstGeom prst="rect">
            <a:avLst/>
          </a:prstGeom>
          <a:noFill/>
          <a:ln/>
        </p:spPr>
        <p:txBody>
          <a:bodyPr wrap="square" rtlCol="0" anchor="ctr"/>
          <a:lstStyle/>
          <a:p>
            <a:pPr algn="ctr" indent="0" marL="0">
              <a:buNone/>
            </a:pPr>
            <a:r>
              <a:rPr lang="en-US" sz="1200" b="1" spc="140" kern="0" dirty="0">
                <a:solidFill>
                  <a:srgbClr val="0F1F3A"/>
                </a:solidFill>
                <a:latin typeface="Calibri" pitchFamily="34" charset="0"/>
                <a:ea typeface="Calibri" pitchFamily="34" charset="-122"/>
                <a:cs typeface="Calibri" pitchFamily="34" charset="-120"/>
              </a:rPr>
              <a:t>PART 02</a:t>
            </a:r>
            <a:endParaRPr lang="en-US" sz="1200" dirty="0"/>
          </a:p>
        </p:txBody>
      </p:sp>
      <p:sp>
        <p:nvSpPr>
          <p:cNvPr id="5" name="Text 3"/>
          <p:cNvSpPr/>
          <p:nvPr/>
        </p:nvSpPr>
        <p:spPr>
          <a:xfrm>
            <a:off x="502920" y="2487168"/>
            <a:ext cx="10424160" cy="109728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Skin: Elasticity, Brightness, and Inflammation</a:t>
            </a:r>
            <a:endParaRPr lang="en-US" sz="3400" dirty="0"/>
          </a:p>
        </p:txBody>
      </p:sp>
      <p:sp>
        <p:nvSpPr>
          <p:cNvPr id="6" name="Text 4"/>
          <p:cNvSpPr/>
          <p:nvPr/>
        </p:nvSpPr>
        <p:spPr>
          <a:xfrm>
            <a:off x="502920" y="3639312"/>
            <a:ext cx="9692640" cy="457200"/>
          </a:xfrm>
          <a:prstGeom prst="rect">
            <a:avLst/>
          </a:prstGeom>
          <a:noFill/>
          <a:ln/>
        </p:spPr>
        <p:txBody>
          <a:bodyPr wrap="square" rtlCol="0" anchor="t"/>
          <a:lstStyle/>
          <a:p>
            <a:pPr indent="0" marL="0">
              <a:buNone/>
            </a:pPr>
            <a:r>
              <a:rPr lang="en-US" sz="1400" i="1" dirty="0">
                <a:solidFill>
                  <a:srgbClr val="E8D688"/>
                </a:solidFill>
                <a:latin typeface="Cambria" pitchFamily="34" charset="0"/>
                <a:ea typeface="Cambria" pitchFamily="34" charset="-122"/>
                <a:cs typeface="Cambria" pitchFamily="34" charset="-120"/>
              </a:rPr>
              <a:t>The largest visible surface area a man has, and the most responsive to longevity practice</a:t>
            </a:r>
            <a:endParaRPr lang="en-US" sz="1400" dirty="0"/>
          </a:p>
        </p:txBody>
      </p:sp>
      <p:sp>
        <p:nvSpPr>
          <p:cNvPr id="7" name="Shape 5"/>
          <p:cNvSpPr/>
          <p:nvPr/>
        </p:nvSpPr>
        <p:spPr>
          <a:xfrm>
            <a:off x="502920" y="4224528"/>
            <a:ext cx="1325880" cy="36576"/>
          </a:xfrm>
          <a:prstGeom prst="rect">
            <a:avLst/>
          </a:prstGeom>
          <a:solidFill>
            <a:srgbClr val="C9A227"/>
          </a:solidFill>
          <a:ln/>
        </p:spPr>
      </p:sp>
      <p:sp>
        <p:nvSpPr>
          <p:cNvPr id="8" name="Text 6"/>
          <p:cNvSpPr/>
          <p:nvPr/>
        </p:nvSpPr>
        <p:spPr>
          <a:xfrm>
            <a:off x="548640" y="4434840"/>
            <a:ext cx="10515600" cy="1280160"/>
          </a:xfrm>
          <a:prstGeom prst="rect">
            <a:avLst/>
          </a:prstGeom>
          <a:noFill/>
          <a:ln/>
        </p:spPr>
        <p:txBody>
          <a:bodyPr wrap="square" rtlCol="0" anchor="t"/>
          <a:lstStyle/>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Dermal thickness and training</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Skin color and plant intake</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Circulation and brightness</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Inflammation</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Glycation</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Sun, smoke, alcohol</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Collagen evidence</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Sleep and the face</a:t>
            </a:r>
            <a:endParaRPr lang="en-US" sz="1150" dirty="0"/>
          </a:p>
        </p:txBody>
      </p:sp>
      <p:sp>
        <p:nvSpPr>
          <p:cNvPr id="9" name="Text 7"/>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8FA0BB"/>
                </a:solidFill>
                <a:latin typeface="Calibri" pitchFamily="34" charset="0"/>
                <a:ea typeface="Calibri" pitchFamily="34" charset="-122"/>
                <a:cs typeface="Calibri" pitchFamily="34" charset="-120"/>
              </a:rPr>
              <a:t>Dr. John Spencer Ellis  |  Longevity and Male Attractiveness  |  14 of 58</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Resistance Training Thickens the Dermis and Improves Skin Elasticity</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strongest exercise finding in the skin literature</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A sixteen-week controlled intervention published in Scientific Reports compared aerobic training with resistance training in previously sedentary middle-aged adults. Both forms of exercise significantly improved skin elasticity and upper dermal structure. Resistance training additionally increased dermal thickness, which declines with age and is closely tied to wrinkling and sagging.</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The mechanism was measurable rather than assumed. After training, expression of dermal extracellular matrix genes increased, including genes for collagen types, hyaluronan synthase, and proteoglycans. Resistance training also reduced circulating levels of specific inflammatory factors that suppress dermal matrix production.</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Sixteen weeks is the operative detail. This was not a five-year projection. It was a single training cycle producing measurable change in the structural quality of skin.</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Lifting weights measurably improves skin structure, not just muscle.</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Two to four resistance sessions weekly, progressed over time, is the dose that produced these results.</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Nishikori and colleagues, Scientific Reports, 2023. The original sample was middle-aged women; the mechanisms identified are not sex-specific, but direct replication in men is still needed.</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15 of 58</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Skin Brightness: How Plant Intake Changes a Man's Skin Color</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fastest visible nutrition effect in the appearance literature</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Carotenoids are the yellow, orange, and red pigments in fruits and vegetables. Humans cannot synthesize them, so they arrive entirely through diet, and once ingested they deposit in the skin and shift its color measurably. Multiple studies have shown that raters perceive this carotenoid coloration as healthier and more attractive.</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The intervention data is remarkably fast. In a study from the University of St Andrews, changes in fruit and vegetable consumption over six weeks correlated with measurable changes in skin redness and yellowness. Research from the same group indicated that roughly two extra portions daily for six weeks produced a noticeable effect on skin tone.</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In direct comparisons, raters preferred carotenoid coloration over suntan coloration. That is a significant finding for men, because the tanning route damages the collagen that determines skin quality over decades while the dietary route improves it.</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Eating more plants changes your visible skin color within weeks, and raters prefer it to a tan.</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Add two portions of colorful produce daily: bell peppers, carrots, tomatoes, sweet potato, leafy greens.</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Whitehead and colleagues, PLOS ONE, 2012. Later work found participants preferred carotenoid coloration over increased suntan coloration when judging facial attractiveness.</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16 of 58</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Circulation and Oxygenation: Where the Healthy Glow Actually Comes From</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Why cardiovascular fitness shows up in a man's face</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Skin color is produced by three things: blood in the dermal capillaries, carotenoids from diet, and melanin. Research has demonstrated that skin blood perfusion and oxygenation color affect perceived human health, meaning the quantity and oxygen content of blood at the skin surface is directly readable by observers.</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This is the mechanism behind the word men use without understanding it: glow. A well-perfused, well-oxygenated face looks alive. A poorly perfused one looks grey and flat regardless of skincare. Cardiovascular training improves capillary density and endothelial function, which is why aerobic fitness shows up in the face.</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Smoking works directly against this. It reduces skin circulation, which is one reason smokers' skin loses the rosy tone associated with health and appears duller and thinner even before wrinkling becomes obvious.</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Aerobic fitness is a skin intervention, because skin color is largely a blood flow phenomenon.</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Three to four hours weekly of easy conversational-pace cardio builds the capillary base.</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Stephen, Coetzee, Law Smith, and Perrett, PLOS ONE, 2009, established that blood perfusion and oxygenation coloration affect perceived health in human faces.</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17 of 58</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Chronic Inflammation: The Reason Some Men Look Older Than Their Labs Suggest</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How inflammaging becomes visible</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Aging tissue produces a rising background level of inflammatory signaling, often called inflammaging. In skin, this contributes to breakdown of the extracellular matrix, thinning of the dermis, and the dull, puffy, uneven appearance men notice but cannot name.</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The resistance training research identified specific inflammatory factors, CCL28 and CXCL4, that suppress production of dermal structural components. Training lowered them, and dermal thickness improved. That is a clean example of an appearance change driven by an inflammation change rather than a cosmetic one.</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The major drivers of chronic inflammation in men over 40 are visceral fat, poor sleep, alcohol, sedentary behavior, untreated sleep apnea, and periodontal disease. Each one is modifiable, and each one has a visible face.</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Reduce systemic inflammation and skin quality improves as a downstream effect.</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Do not overlook oral health. Gum inflammation is a real contributor to systemic inflammatory load.</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Resistance training reduced circulating CCL28 and CXCL4, factors that suppress expression of dermal biglycan, helping restore dermal thickness in a sixteen-week controlled trial.</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18 of 58</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Glycation: How Blood Sugar Stiffens the Collagen in a Man's Face</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metabolic pathway behind loss of elasticity</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When blood glucose stays elevated, sugar molecules bind irreversibly to proteins and form advanced glycation end products. Collagen and elastin are long-lived structural proteins, which makes them especially vulnerable. Cross-linked collagen is stiffer and less able to recoil, and clinically that reads as loss of elasticity.</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This is one of the clearest links between metabolic health and visible aging. Two men of the same age with the same sun exposure can show very different skin elasticity if one has spent fifteen years with poor glycemic control.</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The practical implication is that glycemic control is a skin protocol. Resistance training improves glucose disposal, visceral fat loss improves insulin sensitivity, and reducing refined carbohydrate and alcohol intake lowers the glycemic load that drives the process.</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Elasticity is partly a blood sugar story. Protect the collagen you already have.</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Ask for hemoglobin A1c at your next physical. Below 5.7 percent is the normal range.</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Advanced glycation end products accumulate on long-lived structural proteins including dermal collagen, contributing to stiffness and reduced elastic recoil in skin.</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19 of 58</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About This Presentation on Longevity and Male Attractiveness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Why appearance is a legitimate longevity conversation</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Most men will not begin a longevity program because a lab value is drifting. They will begin because they no longer recognize the man in a photograph. That motivation is often dismissed as vanity. It should not be. Appearance is not separate from health; it is health becoming visible.</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This presentation examines what actually drives visible attractiveness in men, and how the same practices that extend healthspan also improve skin quality, elasticity, and brightness, reduce inflammation, support hair quality, build bone strength and posture, sharpen thinking for better communication, and raise the confidence that shapes how a man carries himself.</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Every claim is tied to published research from peer-reviewed journals and medical organizations. Where evidence is mixed, that is stated plainly rather than smoothed over. Dr. John Spencer Ellis is a performance coach, not a physician, and this material is educational rather than medical advice.</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Appearance is the visible output of physiology. Improve the physiology and appearance follows.</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Take a front-facing photo in consistent light today. It becomes your baseline.</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Perceived age is used clinically as a rough indication of a patient's overall health, and research has validated it as a genuine biomarker of aging rather than a cosmetic judgment.</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2 of 58</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Ultraviolet Exposure: The Single Largest Cause of Visible Facial Aging</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highest-return, lowest-effort appearance intervention available</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Across the dermatology literature, ultraviolet exposure is identified as the main extrinsic cause of skin aging. Ultraviolet radiation degrades collagen and elastin, drives pigmentation irregularity, and produces the pattern known as photoaging: wrinkling, laxity, uneven tone, and age spots.</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Twin research makes the magnitude visible. In identical twin comparisons, greater cumulative sun exposure was the leading reason panels perceived one twin as older, and twins who reported regular sunscreen use looked younger than their siblings. A Japanese monozygotic twin study found twins who did not use sun protection had significantly higher facial wrinkle scores than the twins who did.</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Men are the demographic least likely to use daily sun protection and among the most likely to accumulate incidental exposure through driving, outdoor work, and sport. That gap is the largest single unforced appearance error men make.</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Daily facial sun protection is the highest-return appearance habit a man can start today.</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Broad-spectrum SPF 30 or higher every morning, including winter and cloudy days. Do not forget ears and neck.</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In monozygotic twin studies, twins who did not use sunscreen or foundation showed significantly higher facial wrinkle scores than their co-twins who did.</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20 of 58</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Smoking and Alcohol: The Two Fastest Visible Agers in Men</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What the twin data shows about accelerated facial aging</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Smoking damages appearance through several mechanisms at once. It reduces skin circulation, degrades elasticity, thins the skin, and accelerates collagen breakdown through increased matrix metalloproteinase activity. Twin studies found that twins who smoked five years or more looked older than their non-smoking siblings, with differences concentrated in the middle and lower face.</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Alcohol contributes through a different set of pathways: dehydration, facial flushing and persistent vascular changes, disrupted sleep architecture in the second half of the night, elevated inflammatory load, and increased visceral fat. Large surveys of facial aging list high alcohol intake alongside sun exposure and tobacco as a leading extrinsic factor.</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The combination is worse than either alone. Laboratory work on engineered skin has shown that chronic co-exposure to cigarette smoke and simulated solar light produces effects resembling accelerated skin aging.</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No product offsets tobacco. Alcohol reduction produces visible facial change within weeks.</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Try four consecutive alcohol-free weeks and photograph your face at the start and the end.</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The Journal of Clinical and Aesthetic Dermatology reported that ultraviolet exposure is the main extrinsic cause of facial aging, with tobacco use, high alcohol intake, air pollution, and low body mass index also contributing.</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21 of 58</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Collagen Supplements: What the Evidence Honestly Shows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A category men spend heavily on with less certainty than advertised</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A 2025 systematic review and meta-analysis in The American Journal of Medicine pooled 23 randomized controlled trials with 1,474 participants. Overall, collagen supplements significantly improved skin hydration, elasticity, and wrinkles. That headline is genuine, and it is the one used in marketing.</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The subgroup analysis is where honesty is required. Studies not funded by industry showed no effect on hydration, elasticity, or wrinkles, and high-quality studies showed no significant effect in any category. The authors concluded there is currently insufficient clinical evidence to support collagen supplements for preventing or treating skin aging.</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This does not make collagen harmful or useless. It makes it low priority. A man spending on collagen while skipping sun protection, sleep, and resistance training has his order of operations backwards.</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Collagen powders are optional. Sun protection, sleep, and training are not.</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Spend the collagen budget on sunscreen, protein, and a gym membership first. Add extras later.</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Myung and Park, The American Journal of Medicine, 2025. Non-industry-funded and high-quality trials showed no significant benefit, while industry-funded and lower-quality trials did.</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22 of 58</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Sleep and the Face: Visible Change Within a Single Night</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fastest-acting appearance variable a man controls</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In a controlled study published in the BMJ, participants were photographed after normal sleep and again after sleep deprivation. Untrained observers rated the sleep-deprived photographs as less healthy, less attractive, and more tired. The drop in rated health tracked with increased tiredness and decreased attractiveness ratings.</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Follow-up work identified the specific facial cues: hanging eyelids, redder eyes, more swollen eyes, darker under-eye circles, paler skin, more fine lines around the eyes, and more downturned mouth corners. Later research using objective measures confirmed sleep-deprived faces appear paler.</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A separate study went further. After two days of sleep restriction, raters were less inclined to socialize with the photographed individuals and rated them as less attractive, less healthy, and sleepier. Sleep loss does not only change how a man looks. It changes how others behave toward him.</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Sleep is the only appearance intervention that produces visible change overnight.</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Seven to nine hours, with a consistent wake time. Wake time anchors the whole system.</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Axelsson and colleagues, BMJ, 2010; Sundelin and colleagues, Sleep, 2013 and Royal Society Open Science, 2017; Holding and colleagues, Journal of Sleep Research, 2019.</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23 of 58</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0" y="0"/>
            <a:ext cx="12188952" cy="82296"/>
          </a:xfrm>
          <a:prstGeom prst="rect">
            <a:avLst/>
          </a:prstGeom>
          <a:solidFill>
            <a:srgbClr val="C9A227"/>
          </a:solidFill>
          <a:ln/>
        </p:spPr>
      </p:sp>
      <p:sp>
        <p:nvSpPr>
          <p:cNvPr id="3" name="Shape 1"/>
          <p:cNvSpPr/>
          <p:nvPr/>
        </p:nvSpPr>
        <p:spPr>
          <a:xfrm>
            <a:off x="502920" y="1874520"/>
            <a:ext cx="1572768" cy="384048"/>
          </a:xfrm>
          <a:prstGeom prst="rect">
            <a:avLst/>
          </a:prstGeom>
          <a:solidFill>
            <a:srgbClr val="C9A227"/>
          </a:solidFill>
          <a:ln/>
        </p:spPr>
      </p:sp>
      <p:sp>
        <p:nvSpPr>
          <p:cNvPr id="4" name="Text 2"/>
          <p:cNvSpPr/>
          <p:nvPr/>
        </p:nvSpPr>
        <p:spPr>
          <a:xfrm>
            <a:off x="502920" y="1874520"/>
            <a:ext cx="1572768" cy="384048"/>
          </a:xfrm>
          <a:prstGeom prst="rect">
            <a:avLst/>
          </a:prstGeom>
          <a:noFill/>
          <a:ln/>
        </p:spPr>
        <p:txBody>
          <a:bodyPr wrap="square" rtlCol="0" anchor="ctr"/>
          <a:lstStyle/>
          <a:p>
            <a:pPr algn="ctr" indent="0" marL="0">
              <a:buNone/>
            </a:pPr>
            <a:r>
              <a:rPr lang="en-US" sz="1200" b="1" spc="140" kern="0" dirty="0">
                <a:solidFill>
                  <a:srgbClr val="0F1F3A"/>
                </a:solidFill>
                <a:latin typeface="Calibri" pitchFamily="34" charset="0"/>
                <a:ea typeface="Calibri" pitchFamily="34" charset="-122"/>
                <a:cs typeface="Calibri" pitchFamily="34" charset="-120"/>
              </a:rPr>
              <a:t>PART 03</a:t>
            </a:r>
            <a:endParaRPr lang="en-US" sz="1200" dirty="0"/>
          </a:p>
        </p:txBody>
      </p:sp>
      <p:sp>
        <p:nvSpPr>
          <p:cNvPr id="5" name="Text 3"/>
          <p:cNvSpPr/>
          <p:nvPr/>
        </p:nvSpPr>
        <p:spPr>
          <a:xfrm>
            <a:off x="502920" y="2487168"/>
            <a:ext cx="10424160" cy="109728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Hair Quality and What Is Actually Modifiable</a:t>
            </a:r>
            <a:endParaRPr lang="en-US" sz="3400" dirty="0"/>
          </a:p>
        </p:txBody>
      </p:sp>
      <p:sp>
        <p:nvSpPr>
          <p:cNvPr id="6" name="Text 4"/>
          <p:cNvSpPr/>
          <p:nvPr/>
        </p:nvSpPr>
        <p:spPr>
          <a:xfrm>
            <a:off x="502920" y="3639312"/>
            <a:ext cx="9692640" cy="457200"/>
          </a:xfrm>
          <a:prstGeom prst="rect">
            <a:avLst/>
          </a:prstGeom>
          <a:noFill/>
          <a:ln/>
        </p:spPr>
        <p:txBody>
          <a:bodyPr wrap="square" rtlCol="0" anchor="t"/>
          <a:lstStyle/>
          <a:p>
            <a:pPr indent="0" marL="0">
              <a:buNone/>
            </a:pPr>
            <a:r>
              <a:rPr lang="en-US" sz="1400" i="1" dirty="0">
                <a:solidFill>
                  <a:srgbClr val="E8D688"/>
                </a:solidFill>
                <a:latin typeface="Cambria" pitchFamily="34" charset="0"/>
                <a:ea typeface="Cambria" pitchFamily="34" charset="-122"/>
                <a:cs typeface="Cambria" pitchFamily="34" charset="-120"/>
              </a:rPr>
              <a:t>Separating androgen biology from the variables a man can genuinely influence</a:t>
            </a:r>
            <a:endParaRPr lang="en-US" sz="1400" dirty="0"/>
          </a:p>
        </p:txBody>
      </p:sp>
      <p:sp>
        <p:nvSpPr>
          <p:cNvPr id="7" name="Shape 5"/>
          <p:cNvSpPr/>
          <p:nvPr/>
        </p:nvSpPr>
        <p:spPr>
          <a:xfrm>
            <a:off x="502920" y="4224528"/>
            <a:ext cx="1325880" cy="36576"/>
          </a:xfrm>
          <a:prstGeom prst="rect">
            <a:avLst/>
          </a:prstGeom>
          <a:solidFill>
            <a:srgbClr val="C9A227"/>
          </a:solidFill>
          <a:ln/>
        </p:spPr>
      </p:sp>
      <p:sp>
        <p:nvSpPr>
          <p:cNvPr id="8" name="Text 6"/>
          <p:cNvSpPr/>
          <p:nvPr/>
        </p:nvSpPr>
        <p:spPr>
          <a:xfrm>
            <a:off x="548640" y="4434840"/>
            <a:ext cx="10515600" cy="1280160"/>
          </a:xfrm>
          <a:prstGeom prst="rect">
            <a:avLst/>
          </a:prstGeom>
          <a:noFill/>
          <a:ln/>
        </p:spPr>
        <p:txBody>
          <a:bodyPr wrap="square" rtlCol="0" anchor="t"/>
          <a:lstStyle/>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What drives male pattern loss</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Micronutrient status</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Stress and rapid weight loss shedding</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Evidence versus marketing</a:t>
            </a:r>
            <a:endParaRPr lang="en-US" sz="1150" dirty="0"/>
          </a:p>
        </p:txBody>
      </p:sp>
      <p:sp>
        <p:nvSpPr>
          <p:cNvPr id="9" name="Text 7"/>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8FA0BB"/>
                </a:solidFill>
                <a:latin typeface="Calibri" pitchFamily="34" charset="0"/>
                <a:ea typeface="Calibri" pitchFamily="34" charset="-122"/>
                <a:cs typeface="Calibri" pitchFamily="34" charset="-120"/>
              </a:rPr>
              <a:t>Dr. John Spencer Ellis  |  Longevity and Male Attractiveness  |  24 of 58</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Male Pattern Hair Loss: What Is Genetic and What Is Not</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Setting expectations honestly before discussing improvement</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Androgenetic alopecia is the most common form of hair loss in men and is largely determined by genetics and the local action of androgens, particularly the testosterone metabolite dihydrotestosterone, on sensitive follicles. No nutritional or lifestyle intervention overrides that pattern. Claiming otherwise is dishonest.</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What lifestyle influences is hair quality rather than the genetic pattern: the thickness, strength, shine, and growth phase health of the hair a man still has, plus the scalp environment those follicles sit in. That distinction is where realistic gains live.</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The literature also notes that chronic inflammation and metabolic factors including insulin have been implicated in androgenetic alopecia, and that the condition has been associated with cardiovascular risk factors. Hair change can be a prompt to check metabolic health rather than only a cosmetic event.</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Lifestyle improves hair quality. It does not reverse the genetic pattern.</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Photograph your hairline and crown under the same lighting every six months. Memory is unreliable here.</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Androgenetic alopecia is largely determined by genetic factors and peripheral androgen action, with chronic inflammation and hormonal or vitamin factors also implicated in its pathogenesis.</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25 of 58</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Micronutrient Status and Hair: Correcting Deficiency, Not Megadosing</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Where supplementation has support and where it does not</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A 2024 systematic review in Molecular Nutrition and Food Research examined micronutrients and androgenetic alopecia across 49 relevant articles. It concluded that vitamin B, vitamin D, iron, and zinc appear to play critical roles in hair growth and maintenance, and that deficiencies represent modifiable risk factors.</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Vitamin D has the most consistent signal. A 2024 meta-analysis found vitamin D deficiency in roughly 47 percent of men with androgenetic alopecia, and a case-control study of men with premature androgenetic alopecia found significantly lower vitamin D levels than controls, correlating with severity.</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The critical nuance is that correcting a real deficiency helps, while supplementing beyond sufficiency does not. One large cross-sectional study found hair loss patients had only slightly lower median zinc levels than controls, both within the normal range, which suggests limited value outside genuine deficiency.</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Test, then correct. Blind supplementation is the most common wasted expense in men's hair care.</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Ask for vitamin D, ferritin, and a complete blood count before buying any hair supplement.</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Wang and colleagues, Molecular Nutrition and Food Research, 2024; Sanke and colleagues on serum vitamin D in men with premature androgenetic alopecia.</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26 of 58</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Stress, Crash Diets, and Illness: The Reversible Hair Losses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Why men often lose hair three months after a hard season</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Telogen effluvium is a diffuse shedding that follows a physiological stressor by roughly two to three months. Common triggers in men over 40 include a major illness, surgery, severe psychological stress, rapid weight loss, and abrupt dietary restriction. Unlike pattern loss, it is usually reversible once the trigger resolves.</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This is directly relevant to the current era of aggressive weight loss. Rapid loss with inadequate protein and micronutrient intake is a recognized shedding trigger, which means the way a man loses fat determines whether he keeps his hair density while doing it.</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Vitamin D status appears in this literature too. A case-control study found men with telogen effluvium had mean serum vitamin D near 13 nanograms per milliliter compared with roughly 34 in people without hair loss.</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How you lose weight determines whether your hair survives the process.</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During fat loss, keep protein high, avoid extreme deficits, and lose weight at a moderate rate.</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A 2024 systematic review and meta-analysis in Frontiers in Nutrition found vitamin D deficiency in roughly 54 percent of telogen effluvium patients.</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27 of 58</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Hair: Evidence Versus Marketing</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A blunt ranking of what men should consider first</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76072" y="1481328"/>
            <a:ext cx="11000232" cy="3913632"/>
          </a:xfrm>
          <a:prstGeom prst="rect">
            <a:avLst/>
          </a:prstGeom>
          <a:noFill/>
          <a:ln/>
        </p:spPr>
        <p:txBody>
          <a:bodyPr wrap="square" rtlCol="0" anchor="t"/>
          <a:lstStyle/>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Highest support, medical route: proven prescription and over-the-counter treatments for androgenetic alopecia exist and are decisions for a physician, not a coach or an advertisement</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Strong support: correcting documented deficiencies in vitamin D, iron, and zinc when testing shows a genuine deficit</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Strong support: avoiding the reversible triggers, meaning crash diets, chronic sleep deprivation, and untreated illness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Moderate support: stopping smoking, which is associated with worse hair outcomes alongside its broader effects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Weak support: biotin supplementation in men who are not deficient, which is the most heavily marketed and least justified hair purchase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Weak support: most proprietary blends, thickening systems, and topical cosmetics that alter appearance without affecting the follicle</a:t>
            </a:r>
            <a:endParaRPr lang="en-US" sz="1220" dirty="0"/>
          </a:p>
        </p:txBody>
      </p:sp>
      <p:sp>
        <p:nvSpPr>
          <p:cNvPr id="7" name="Shape 5"/>
          <p:cNvSpPr/>
          <p:nvPr/>
        </p:nvSpPr>
        <p:spPr>
          <a:xfrm>
            <a:off x="502920" y="5541264"/>
            <a:ext cx="11183112" cy="566928"/>
          </a:xfrm>
          <a:prstGeom prst="rect">
            <a:avLst/>
          </a:prstGeom>
          <a:solidFill>
            <a:srgbClr val="F7F5F0"/>
          </a:solidFill>
          <a:ln/>
        </p:spPr>
      </p:sp>
      <p:sp>
        <p:nvSpPr>
          <p:cNvPr id="8" name="Shape 6"/>
          <p:cNvSpPr/>
          <p:nvPr/>
        </p:nvSpPr>
        <p:spPr>
          <a:xfrm>
            <a:off x="502920" y="5541264"/>
            <a:ext cx="36576" cy="566928"/>
          </a:xfrm>
          <a:prstGeom prst="rect">
            <a:avLst/>
          </a:prstGeom>
          <a:solidFill>
            <a:srgbClr val="C9A227"/>
          </a:solidFill>
          <a:ln/>
        </p:spPr>
      </p:sp>
      <p:sp>
        <p:nvSpPr>
          <p:cNvPr id="9" name="Text 7"/>
          <p:cNvSpPr/>
          <p:nvPr/>
        </p:nvSpPr>
        <p:spPr>
          <a:xfrm>
            <a:off x="722376" y="5541264"/>
            <a:ext cx="10744200" cy="566928"/>
          </a:xfrm>
          <a:prstGeom prst="rect">
            <a:avLst/>
          </a:prstGeom>
          <a:noFill/>
          <a:ln/>
        </p:spPr>
        <p:txBody>
          <a:bodyPr wrap="square" rtlCol="0" anchor="ctr"/>
          <a:lstStyle/>
          <a:p>
            <a:pPr indent="0" marL="0">
              <a:buNone/>
            </a:pPr>
            <a:r>
              <a:rPr lang="en-US" sz="1150" i="1" dirty="0">
                <a:solidFill>
                  <a:srgbClr val="1F3864"/>
                </a:solidFill>
                <a:latin typeface="Cambria" pitchFamily="34" charset="0"/>
                <a:ea typeface="Cambria" pitchFamily="34" charset="-122"/>
                <a:cs typeface="Cambria" pitchFamily="34" charset="-120"/>
              </a:rPr>
              <a:t>Test first, treat medically if indicated, and treat supplements as the last five percent rather than the first move.</a:t>
            </a:r>
            <a:endParaRPr lang="en-US" sz="1150" dirty="0"/>
          </a:p>
        </p:txBody>
      </p:sp>
      <p:sp>
        <p:nvSpPr>
          <p:cNvPr id="10" name="Text 8"/>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28 of 58</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0" y="0"/>
            <a:ext cx="12188952" cy="82296"/>
          </a:xfrm>
          <a:prstGeom prst="rect">
            <a:avLst/>
          </a:prstGeom>
          <a:solidFill>
            <a:srgbClr val="C9A227"/>
          </a:solidFill>
          <a:ln/>
        </p:spPr>
      </p:sp>
      <p:sp>
        <p:nvSpPr>
          <p:cNvPr id="3" name="Shape 1"/>
          <p:cNvSpPr/>
          <p:nvPr/>
        </p:nvSpPr>
        <p:spPr>
          <a:xfrm>
            <a:off x="502920" y="1874520"/>
            <a:ext cx="1572768" cy="384048"/>
          </a:xfrm>
          <a:prstGeom prst="rect">
            <a:avLst/>
          </a:prstGeom>
          <a:solidFill>
            <a:srgbClr val="C9A227"/>
          </a:solidFill>
          <a:ln/>
        </p:spPr>
      </p:sp>
      <p:sp>
        <p:nvSpPr>
          <p:cNvPr id="4" name="Text 2"/>
          <p:cNvSpPr/>
          <p:nvPr/>
        </p:nvSpPr>
        <p:spPr>
          <a:xfrm>
            <a:off x="502920" y="1874520"/>
            <a:ext cx="1572768" cy="384048"/>
          </a:xfrm>
          <a:prstGeom prst="rect">
            <a:avLst/>
          </a:prstGeom>
          <a:noFill/>
          <a:ln/>
        </p:spPr>
        <p:txBody>
          <a:bodyPr wrap="square" rtlCol="0" anchor="ctr"/>
          <a:lstStyle/>
          <a:p>
            <a:pPr algn="ctr" indent="0" marL="0">
              <a:buNone/>
            </a:pPr>
            <a:r>
              <a:rPr lang="en-US" sz="1200" b="1" spc="140" kern="0" dirty="0">
                <a:solidFill>
                  <a:srgbClr val="0F1F3A"/>
                </a:solidFill>
                <a:latin typeface="Calibri" pitchFamily="34" charset="0"/>
                <a:ea typeface="Calibri" pitchFamily="34" charset="-122"/>
                <a:cs typeface="Calibri" pitchFamily="34" charset="-120"/>
              </a:rPr>
              <a:t>PART 04</a:t>
            </a:r>
            <a:endParaRPr lang="en-US" sz="1200" dirty="0"/>
          </a:p>
        </p:txBody>
      </p:sp>
      <p:sp>
        <p:nvSpPr>
          <p:cNvPr id="5" name="Text 3"/>
          <p:cNvSpPr/>
          <p:nvPr/>
        </p:nvSpPr>
        <p:spPr>
          <a:xfrm>
            <a:off x="502920" y="2487168"/>
            <a:ext cx="10424160" cy="109728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Frame, Bone Density, and Posture</a:t>
            </a:r>
            <a:endParaRPr lang="en-US" sz="3400" dirty="0"/>
          </a:p>
        </p:txBody>
      </p:sp>
      <p:sp>
        <p:nvSpPr>
          <p:cNvPr id="6" name="Text 4"/>
          <p:cNvSpPr/>
          <p:nvPr/>
        </p:nvSpPr>
        <p:spPr>
          <a:xfrm>
            <a:off x="502920" y="3639312"/>
            <a:ext cx="9692640" cy="457200"/>
          </a:xfrm>
          <a:prstGeom prst="rect">
            <a:avLst/>
          </a:prstGeom>
          <a:noFill/>
          <a:ln/>
        </p:spPr>
        <p:txBody>
          <a:bodyPr wrap="square" rtlCol="0" anchor="t"/>
          <a:lstStyle/>
          <a:p>
            <a:pPr indent="0" marL="0">
              <a:buNone/>
            </a:pPr>
            <a:r>
              <a:rPr lang="en-US" sz="1400" i="1" dirty="0">
                <a:solidFill>
                  <a:srgbClr val="E8D688"/>
                </a:solidFill>
                <a:latin typeface="Cambria" pitchFamily="34" charset="0"/>
                <a:ea typeface="Cambria" pitchFamily="34" charset="-122"/>
                <a:cs typeface="Cambria" pitchFamily="34" charset="-120"/>
              </a:rPr>
              <a:t>The structural signals men lose silently and can rebuild deliberately</a:t>
            </a:r>
            <a:endParaRPr lang="en-US" sz="1400" dirty="0"/>
          </a:p>
        </p:txBody>
      </p:sp>
      <p:sp>
        <p:nvSpPr>
          <p:cNvPr id="7" name="Shape 5"/>
          <p:cNvSpPr/>
          <p:nvPr/>
        </p:nvSpPr>
        <p:spPr>
          <a:xfrm>
            <a:off x="502920" y="4224528"/>
            <a:ext cx="1325880" cy="36576"/>
          </a:xfrm>
          <a:prstGeom prst="rect">
            <a:avLst/>
          </a:prstGeom>
          <a:solidFill>
            <a:srgbClr val="C9A227"/>
          </a:solidFill>
          <a:ln/>
        </p:spPr>
      </p:sp>
      <p:sp>
        <p:nvSpPr>
          <p:cNvPr id="8" name="Text 6"/>
          <p:cNvSpPr/>
          <p:nvPr/>
        </p:nvSpPr>
        <p:spPr>
          <a:xfrm>
            <a:off x="548640" y="4434840"/>
            <a:ext cx="10515600" cy="1280160"/>
          </a:xfrm>
          <a:prstGeom prst="rect">
            <a:avLst/>
          </a:prstGeom>
          <a:noFill/>
          <a:ln/>
        </p:spPr>
        <p:txBody>
          <a:bodyPr wrap="square" rtlCol="0" anchor="t"/>
          <a:lstStyle/>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Upper body strength and attractiveness</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Body composition</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Bone loss in men</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Training that improves posture</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Height retention</a:t>
            </a:r>
            <a:endParaRPr lang="en-US" sz="1150" dirty="0"/>
          </a:p>
        </p:txBody>
      </p:sp>
      <p:sp>
        <p:nvSpPr>
          <p:cNvPr id="9" name="Text 7"/>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8FA0BB"/>
                </a:solidFill>
                <a:latin typeface="Calibri" pitchFamily="34" charset="0"/>
                <a:ea typeface="Calibri" pitchFamily="34" charset="-122"/>
                <a:cs typeface="Calibri" pitchFamily="34" charset="-120"/>
              </a:rPr>
              <a:t>Dr. John Spencer Ellis  |  Longevity and Male Attractiveness  |  29 of 58</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What This Presentation Covers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Six parts, from the biology of visible health to a ninety-day protocol</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517904"/>
            <a:ext cx="420624" cy="420624"/>
          </a:xfrm>
          <a:prstGeom prst="ellipse">
            <a:avLst/>
          </a:prstGeom>
          <a:solidFill>
            <a:srgbClr val="1F3864"/>
          </a:solidFill>
          <a:ln/>
        </p:spPr>
      </p:sp>
      <p:sp>
        <p:nvSpPr>
          <p:cNvPr id="7" name="Text 5"/>
          <p:cNvSpPr/>
          <p:nvPr/>
        </p:nvSpPr>
        <p:spPr>
          <a:xfrm>
            <a:off x="502920" y="1517904"/>
            <a:ext cx="420624" cy="420624"/>
          </a:xfrm>
          <a:prstGeom prst="rect">
            <a:avLst/>
          </a:prstGeom>
          <a:noFill/>
          <a:ln/>
        </p:spPr>
        <p:txBody>
          <a:bodyPr wrap="square" rtlCol="0" anchor="ctr"/>
          <a:lstStyle/>
          <a:p>
            <a:pPr algn="ctr" indent="0" marL="0">
              <a:buNone/>
            </a:pPr>
            <a:r>
              <a:rPr lang="en-US" sz="1200" b="1" dirty="0">
                <a:solidFill>
                  <a:srgbClr val="E8D688"/>
                </a:solidFill>
                <a:latin typeface="Cambria" pitchFamily="34" charset="0"/>
                <a:ea typeface="Cambria" pitchFamily="34" charset="-122"/>
                <a:cs typeface="Cambria" pitchFamily="34" charset="-120"/>
              </a:rPr>
              <a:t>01</a:t>
            </a:r>
            <a:endParaRPr lang="en-US" sz="1200" dirty="0"/>
          </a:p>
        </p:txBody>
      </p:sp>
      <p:sp>
        <p:nvSpPr>
          <p:cNvPr id="8" name="Text 6"/>
          <p:cNvSpPr/>
          <p:nvPr/>
        </p:nvSpPr>
        <p:spPr>
          <a:xfrm>
            <a:off x="1069848" y="1499616"/>
            <a:ext cx="4754880" cy="274320"/>
          </a:xfrm>
          <a:prstGeom prst="rect">
            <a:avLst/>
          </a:prstGeom>
          <a:noFill/>
          <a:ln/>
        </p:spPr>
        <p:txBody>
          <a:bodyPr wrap="square" rtlCol="0" anchor="t"/>
          <a:lstStyle/>
          <a:p>
            <a:pPr indent="0" marL="0">
              <a:buNone/>
            </a:pPr>
            <a:r>
              <a:rPr lang="en-US" sz="1400" b="1" dirty="0">
                <a:solidFill>
                  <a:srgbClr val="1F3864"/>
                </a:solidFill>
                <a:latin typeface="Cambria" pitchFamily="34" charset="0"/>
                <a:ea typeface="Cambria" pitchFamily="34" charset="-122"/>
                <a:cs typeface="Cambria" pitchFamily="34" charset="-120"/>
              </a:rPr>
              <a:t>Attractiveness as a Health Signal</a:t>
            </a:r>
            <a:endParaRPr lang="en-US" sz="1400" dirty="0"/>
          </a:p>
        </p:txBody>
      </p:sp>
      <p:sp>
        <p:nvSpPr>
          <p:cNvPr id="9" name="Text 7"/>
          <p:cNvSpPr/>
          <p:nvPr/>
        </p:nvSpPr>
        <p:spPr>
          <a:xfrm>
            <a:off x="1069848" y="1755648"/>
            <a:ext cx="10332720" cy="256032"/>
          </a:xfrm>
          <a:prstGeom prst="rect">
            <a:avLst/>
          </a:prstGeom>
          <a:noFill/>
          <a:ln/>
        </p:spPr>
        <p:txBody>
          <a:bodyPr wrap="square" rtlCol="0" anchor="t"/>
          <a:lstStyle/>
          <a:p>
            <a:pPr indent="0" marL="0">
              <a:buNone/>
            </a:pPr>
            <a:r>
              <a:rPr lang="en-US" sz="1050" dirty="0">
                <a:solidFill>
                  <a:srgbClr val="6B7280"/>
                </a:solidFill>
                <a:latin typeface="Calibri" pitchFamily="34" charset="0"/>
                <a:ea typeface="Calibri" pitchFamily="34" charset="-122"/>
                <a:cs typeface="Calibri" pitchFamily="34" charset="-120"/>
              </a:rPr>
              <a:t>Why humans read health from faces and bodies, and what that means for men over 40</a:t>
            </a:r>
            <a:endParaRPr lang="en-US" sz="1050" dirty="0"/>
          </a:p>
        </p:txBody>
      </p:sp>
      <p:sp>
        <p:nvSpPr>
          <p:cNvPr id="10" name="Shape 8"/>
          <p:cNvSpPr/>
          <p:nvPr/>
        </p:nvSpPr>
        <p:spPr>
          <a:xfrm>
            <a:off x="502920" y="2276856"/>
            <a:ext cx="420624" cy="420624"/>
          </a:xfrm>
          <a:prstGeom prst="ellipse">
            <a:avLst/>
          </a:prstGeom>
          <a:solidFill>
            <a:srgbClr val="1F3864"/>
          </a:solidFill>
          <a:ln/>
        </p:spPr>
      </p:sp>
      <p:sp>
        <p:nvSpPr>
          <p:cNvPr id="11" name="Text 9"/>
          <p:cNvSpPr/>
          <p:nvPr/>
        </p:nvSpPr>
        <p:spPr>
          <a:xfrm>
            <a:off x="502920" y="2276856"/>
            <a:ext cx="420624" cy="420624"/>
          </a:xfrm>
          <a:prstGeom prst="rect">
            <a:avLst/>
          </a:prstGeom>
          <a:noFill/>
          <a:ln/>
        </p:spPr>
        <p:txBody>
          <a:bodyPr wrap="square" rtlCol="0" anchor="ctr"/>
          <a:lstStyle/>
          <a:p>
            <a:pPr algn="ctr" indent="0" marL="0">
              <a:buNone/>
            </a:pPr>
            <a:r>
              <a:rPr lang="en-US" sz="1200" b="1" dirty="0">
                <a:solidFill>
                  <a:srgbClr val="E8D688"/>
                </a:solidFill>
                <a:latin typeface="Cambria" pitchFamily="34" charset="0"/>
                <a:ea typeface="Cambria" pitchFamily="34" charset="-122"/>
                <a:cs typeface="Cambria" pitchFamily="34" charset="-120"/>
              </a:rPr>
              <a:t>02</a:t>
            </a:r>
            <a:endParaRPr lang="en-US" sz="1200" dirty="0"/>
          </a:p>
        </p:txBody>
      </p:sp>
      <p:sp>
        <p:nvSpPr>
          <p:cNvPr id="12" name="Text 10"/>
          <p:cNvSpPr/>
          <p:nvPr/>
        </p:nvSpPr>
        <p:spPr>
          <a:xfrm>
            <a:off x="1069848" y="2258568"/>
            <a:ext cx="4754880" cy="274320"/>
          </a:xfrm>
          <a:prstGeom prst="rect">
            <a:avLst/>
          </a:prstGeom>
          <a:noFill/>
          <a:ln/>
        </p:spPr>
        <p:txBody>
          <a:bodyPr wrap="square" rtlCol="0" anchor="t"/>
          <a:lstStyle/>
          <a:p>
            <a:pPr indent="0" marL="0">
              <a:buNone/>
            </a:pPr>
            <a:r>
              <a:rPr lang="en-US" sz="1400" b="1" dirty="0">
                <a:solidFill>
                  <a:srgbClr val="1F3864"/>
                </a:solidFill>
                <a:latin typeface="Cambria" pitchFamily="34" charset="0"/>
                <a:ea typeface="Cambria" pitchFamily="34" charset="-122"/>
                <a:cs typeface="Cambria" pitchFamily="34" charset="-120"/>
              </a:rPr>
              <a:t>Skin: Elasticity, Brightness, and Inflammation</a:t>
            </a:r>
            <a:endParaRPr lang="en-US" sz="1400" dirty="0"/>
          </a:p>
        </p:txBody>
      </p:sp>
      <p:sp>
        <p:nvSpPr>
          <p:cNvPr id="13" name="Text 11"/>
          <p:cNvSpPr/>
          <p:nvPr/>
        </p:nvSpPr>
        <p:spPr>
          <a:xfrm>
            <a:off x="1069848" y="2514600"/>
            <a:ext cx="10332720" cy="256032"/>
          </a:xfrm>
          <a:prstGeom prst="rect">
            <a:avLst/>
          </a:prstGeom>
          <a:noFill/>
          <a:ln/>
        </p:spPr>
        <p:txBody>
          <a:bodyPr wrap="square" rtlCol="0" anchor="t"/>
          <a:lstStyle/>
          <a:p>
            <a:pPr indent="0" marL="0">
              <a:buNone/>
            </a:pPr>
            <a:r>
              <a:rPr lang="en-US" sz="1050" dirty="0">
                <a:solidFill>
                  <a:srgbClr val="6B7280"/>
                </a:solidFill>
                <a:latin typeface="Calibri" pitchFamily="34" charset="0"/>
                <a:ea typeface="Calibri" pitchFamily="34" charset="-122"/>
                <a:cs typeface="Calibri" pitchFamily="34" charset="-120"/>
              </a:rPr>
              <a:t>Dermal thickness, carotenoid color, circulation, glycation, sun, smoke, sleep</a:t>
            </a:r>
            <a:endParaRPr lang="en-US" sz="1050" dirty="0"/>
          </a:p>
        </p:txBody>
      </p:sp>
      <p:sp>
        <p:nvSpPr>
          <p:cNvPr id="14" name="Shape 12"/>
          <p:cNvSpPr/>
          <p:nvPr/>
        </p:nvSpPr>
        <p:spPr>
          <a:xfrm>
            <a:off x="502920" y="3035808"/>
            <a:ext cx="420624" cy="420624"/>
          </a:xfrm>
          <a:prstGeom prst="ellipse">
            <a:avLst/>
          </a:prstGeom>
          <a:solidFill>
            <a:srgbClr val="1F3864"/>
          </a:solidFill>
          <a:ln/>
        </p:spPr>
      </p:sp>
      <p:sp>
        <p:nvSpPr>
          <p:cNvPr id="15" name="Text 13"/>
          <p:cNvSpPr/>
          <p:nvPr/>
        </p:nvSpPr>
        <p:spPr>
          <a:xfrm>
            <a:off x="502920" y="3035808"/>
            <a:ext cx="420624" cy="420624"/>
          </a:xfrm>
          <a:prstGeom prst="rect">
            <a:avLst/>
          </a:prstGeom>
          <a:noFill/>
          <a:ln/>
        </p:spPr>
        <p:txBody>
          <a:bodyPr wrap="square" rtlCol="0" anchor="ctr"/>
          <a:lstStyle/>
          <a:p>
            <a:pPr algn="ctr" indent="0" marL="0">
              <a:buNone/>
            </a:pPr>
            <a:r>
              <a:rPr lang="en-US" sz="1200" b="1" dirty="0">
                <a:solidFill>
                  <a:srgbClr val="E8D688"/>
                </a:solidFill>
                <a:latin typeface="Cambria" pitchFamily="34" charset="0"/>
                <a:ea typeface="Cambria" pitchFamily="34" charset="-122"/>
                <a:cs typeface="Cambria" pitchFamily="34" charset="-120"/>
              </a:rPr>
              <a:t>03</a:t>
            </a:r>
            <a:endParaRPr lang="en-US" sz="1200" dirty="0"/>
          </a:p>
        </p:txBody>
      </p:sp>
      <p:sp>
        <p:nvSpPr>
          <p:cNvPr id="16" name="Text 14"/>
          <p:cNvSpPr/>
          <p:nvPr/>
        </p:nvSpPr>
        <p:spPr>
          <a:xfrm>
            <a:off x="1069848" y="3017520"/>
            <a:ext cx="4754880" cy="274320"/>
          </a:xfrm>
          <a:prstGeom prst="rect">
            <a:avLst/>
          </a:prstGeom>
          <a:noFill/>
          <a:ln/>
        </p:spPr>
        <p:txBody>
          <a:bodyPr wrap="square" rtlCol="0" anchor="t"/>
          <a:lstStyle/>
          <a:p>
            <a:pPr indent="0" marL="0">
              <a:buNone/>
            </a:pPr>
            <a:r>
              <a:rPr lang="en-US" sz="1400" b="1" dirty="0">
                <a:solidFill>
                  <a:srgbClr val="1F3864"/>
                </a:solidFill>
                <a:latin typeface="Cambria" pitchFamily="34" charset="0"/>
                <a:ea typeface="Cambria" pitchFamily="34" charset="-122"/>
                <a:cs typeface="Cambria" pitchFamily="34" charset="-120"/>
              </a:rPr>
              <a:t>Hair Quality and What Is Actually Modifiable</a:t>
            </a:r>
            <a:endParaRPr lang="en-US" sz="1400" dirty="0"/>
          </a:p>
        </p:txBody>
      </p:sp>
      <p:sp>
        <p:nvSpPr>
          <p:cNvPr id="17" name="Text 15"/>
          <p:cNvSpPr/>
          <p:nvPr/>
        </p:nvSpPr>
        <p:spPr>
          <a:xfrm>
            <a:off x="1069848" y="3273552"/>
            <a:ext cx="10332720" cy="256032"/>
          </a:xfrm>
          <a:prstGeom prst="rect">
            <a:avLst/>
          </a:prstGeom>
          <a:noFill/>
          <a:ln/>
        </p:spPr>
        <p:txBody>
          <a:bodyPr wrap="square" rtlCol="0" anchor="t"/>
          <a:lstStyle/>
          <a:p>
            <a:pPr indent="0" marL="0">
              <a:buNone/>
            </a:pPr>
            <a:r>
              <a:rPr lang="en-US" sz="1050" dirty="0">
                <a:solidFill>
                  <a:srgbClr val="6B7280"/>
                </a:solidFill>
                <a:latin typeface="Calibri" pitchFamily="34" charset="0"/>
                <a:ea typeface="Calibri" pitchFamily="34" charset="-122"/>
                <a:cs typeface="Calibri" pitchFamily="34" charset="-120"/>
              </a:rPr>
              <a:t>Androgen biology, micronutrient status, stress shedding, evidence versus marketing</a:t>
            </a:r>
            <a:endParaRPr lang="en-US" sz="1050" dirty="0"/>
          </a:p>
        </p:txBody>
      </p:sp>
      <p:sp>
        <p:nvSpPr>
          <p:cNvPr id="18" name="Shape 16"/>
          <p:cNvSpPr/>
          <p:nvPr/>
        </p:nvSpPr>
        <p:spPr>
          <a:xfrm>
            <a:off x="502920" y="3794760"/>
            <a:ext cx="420624" cy="420624"/>
          </a:xfrm>
          <a:prstGeom prst="ellipse">
            <a:avLst/>
          </a:prstGeom>
          <a:solidFill>
            <a:srgbClr val="1F3864"/>
          </a:solidFill>
          <a:ln/>
        </p:spPr>
      </p:sp>
      <p:sp>
        <p:nvSpPr>
          <p:cNvPr id="19" name="Text 17"/>
          <p:cNvSpPr/>
          <p:nvPr/>
        </p:nvSpPr>
        <p:spPr>
          <a:xfrm>
            <a:off x="502920" y="3794760"/>
            <a:ext cx="420624" cy="420624"/>
          </a:xfrm>
          <a:prstGeom prst="rect">
            <a:avLst/>
          </a:prstGeom>
          <a:noFill/>
          <a:ln/>
        </p:spPr>
        <p:txBody>
          <a:bodyPr wrap="square" rtlCol="0" anchor="ctr"/>
          <a:lstStyle/>
          <a:p>
            <a:pPr algn="ctr" indent="0" marL="0">
              <a:buNone/>
            </a:pPr>
            <a:r>
              <a:rPr lang="en-US" sz="1200" b="1" dirty="0">
                <a:solidFill>
                  <a:srgbClr val="E8D688"/>
                </a:solidFill>
                <a:latin typeface="Cambria" pitchFamily="34" charset="0"/>
                <a:ea typeface="Cambria" pitchFamily="34" charset="-122"/>
                <a:cs typeface="Cambria" pitchFamily="34" charset="-120"/>
              </a:rPr>
              <a:t>04</a:t>
            </a:r>
            <a:endParaRPr lang="en-US" sz="1200" dirty="0"/>
          </a:p>
        </p:txBody>
      </p:sp>
      <p:sp>
        <p:nvSpPr>
          <p:cNvPr id="20" name="Text 18"/>
          <p:cNvSpPr/>
          <p:nvPr/>
        </p:nvSpPr>
        <p:spPr>
          <a:xfrm>
            <a:off x="1069848" y="3776472"/>
            <a:ext cx="4754880" cy="274320"/>
          </a:xfrm>
          <a:prstGeom prst="rect">
            <a:avLst/>
          </a:prstGeom>
          <a:noFill/>
          <a:ln/>
        </p:spPr>
        <p:txBody>
          <a:bodyPr wrap="square" rtlCol="0" anchor="t"/>
          <a:lstStyle/>
          <a:p>
            <a:pPr indent="0" marL="0">
              <a:buNone/>
            </a:pPr>
            <a:r>
              <a:rPr lang="en-US" sz="1400" b="1" dirty="0">
                <a:solidFill>
                  <a:srgbClr val="1F3864"/>
                </a:solidFill>
                <a:latin typeface="Cambria" pitchFamily="34" charset="0"/>
                <a:ea typeface="Cambria" pitchFamily="34" charset="-122"/>
                <a:cs typeface="Cambria" pitchFamily="34" charset="-120"/>
              </a:rPr>
              <a:t>Frame, Bone Density, and Posture</a:t>
            </a:r>
            <a:endParaRPr lang="en-US" sz="1400" dirty="0"/>
          </a:p>
        </p:txBody>
      </p:sp>
      <p:sp>
        <p:nvSpPr>
          <p:cNvPr id="21" name="Text 19"/>
          <p:cNvSpPr/>
          <p:nvPr/>
        </p:nvSpPr>
        <p:spPr>
          <a:xfrm>
            <a:off x="1069848" y="4032504"/>
            <a:ext cx="10332720" cy="256032"/>
          </a:xfrm>
          <a:prstGeom prst="rect">
            <a:avLst/>
          </a:prstGeom>
          <a:noFill/>
          <a:ln/>
        </p:spPr>
        <p:txBody>
          <a:bodyPr wrap="square" rtlCol="0" anchor="t"/>
          <a:lstStyle/>
          <a:p>
            <a:pPr indent="0" marL="0">
              <a:buNone/>
            </a:pPr>
            <a:r>
              <a:rPr lang="en-US" sz="1050" dirty="0">
                <a:solidFill>
                  <a:srgbClr val="6B7280"/>
                </a:solidFill>
                <a:latin typeface="Calibri" pitchFamily="34" charset="0"/>
                <a:ea typeface="Calibri" pitchFamily="34" charset="-122"/>
                <a:cs typeface="Calibri" pitchFamily="34" charset="-120"/>
              </a:rPr>
              <a:t>Upper body strength, body composition, bone loss, and the posture men lose silently</a:t>
            </a:r>
            <a:endParaRPr lang="en-US" sz="1050" dirty="0"/>
          </a:p>
        </p:txBody>
      </p:sp>
      <p:sp>
        <p:nvSpPr>
          <p:cNvPr id="22" name="Shape 20"/>
          <p:cNvSpPr/>
          <p:nvPr/>
        </p:nvSpPr>
        <p:spPr>
          <a:xfrm>
            <a:off x="502920" y="4553712"/>
            <a:ext cx="420624" cy="420624"/>
          </a:xfrm>
          <a:prstGeom prst="ellipse">
            <a:avLst/>
          </a:prstGeom>
          <a:solidFill>
            <a:srgbClr val="1F3864"/>
          </a:solidFill>
          <a:ln/>
        </p:spPr>
      </p:sp>
      <p:sp>
        <p:nvSpPr>
          <p:cNvPr id="23" name="Text 21"/>
          <p:cNvSpPr/>
          <p:nvPr/>
        </p:nvSpPr>
        <p:spPr>
          <a:xfrm>
            <a:off x="502920" y="4553712"/>
            <a:ext cx="420624" cy="420624"/>
          </a:xfrm>
          <a:prstGeom prst="rect">
            <a:avLst/>
          </a:prstGeom>
          <a:noFill/>
          <a:ln/>
        </p:spPr>
        <p:txBody>
          <a:bodyPr wrap="square" rtlCol="0" anchor="ctr"/>
          <a:lstStyle/>
          <a:p>
            <a:pPr algn="ctr" indent="0" marL="0">
              <a:buNone/>
            </a:pPr>
            <a:r>
              <a:rPr lang="en-US" sz="1200" b="1" dirty="0">
                <a:solidFill>
                  <a:srgbClr val="E8D688"/>
                </a:solidFill>
                <a:latin typeface="Cambria" pitchFamily="34" charset="0"/>
                <a:ea typeface="Cambria" pitchFamily="34" charset="-122"/>
                <a:cs typeface="Cambria" pitchFamily="34" charset="-120"/>
              </a:rPr>
              <a:t>05</a:t>
            </a:r>
            <a:endParaRPr lang="en-US" sz="1200" dirty="0"/>
          </a:p>
        </p:txBody>
      </p:sp>
      <p:sp>
        <p:nvSpPr>
          <p:cNvPr id="24" name="Text 22"/>
          <p:cNvSpPr/>
          <p:nvPr/>
        </p:nvSpPr>
        <p:spPr>
          <a:xfrm>
            <a:off x="1069848" y="4535424"/>
            <a:ext cx="4754880" cy="274320"/>
          </a:xfrm>
          <a:prstGeom prst="rect">
            <a:avLst/>
          </a:prstGeom>
          <a:noFill/>
          <a:ln/>
        </p:spPr>
        <p:txBody>
          <a:bodyPr wrap="square" rtlCol="0" anchor="t"/>
          <a:lstStyle/>
          <a:p>
            <a:pPr indent="0" marL="0">
              <a:buNone/>
            </a:pPr>
            <a:r>
              <a:rPr lang="en-US" sz="1400" b="1" dirty="0">
                <a:solidFill>
                  <a:srgbClr val="1F3864"/>
                </a:solidFill>
                <a:latin typeface="Cambria" pitchFamily="34" charset="0"/>
                <a:ea typeface="Cambria" pitchFamily="34" charset="-122"/>
                <a:cs typeface="Cambria" pitchFamily="34" charset="-120"/>
              </a:rPr>
              <a:t>Mind, Communication, and Presence</a:t>
            </a:r>
            <a:endParaRPr lang="en-US" sz="1400" dirty="0"/>
          </a:p>
        </p:txBody>
      </p:sp>
      <p:sp>
        <p:nvSpPr>
          <p:cNvPr id="25" name="Text 23"/>
          <p:cNvSpPr/>
          <p:nvPr/>
        </p:nvSpPr>
        <p:spPr>
          <a:xfrm>
            <a:off x="1069848" y="4791456"/>
            <a:ext cx="10332720" cy="256032"/>
          </a:xfrm>
          <a:prstGeom prst="rect">
            <a:avLst/>
          </a:prstGeom>
          <a:noFill/>
          <a:ln/>
        </p:spPr>
        <p:txBody>
          <a:bodyPr wrap="square" rtlCol="0" anchor="t"/>
          <a:lstStyle/>
          <a:p>
            <a:pPr indent="0" marL="0">
              <a:buNone/>
            </a:pPr>
            <a:r>
              <a:rPr lang="en-US" sz="1050" dirty="0">
                <a:solidFill>
                  <a:srgbClr val="6B7280"/>
                </a:solidFill>
                <a:latin typeface="Calibri" pitchFamily="34" charset="0"/>
                <a:ea typeface="Calibri" pitchFamily="34" charset="-122"/>
                <a:cs typeface="Calibri" pitchFamily="34" charset="-120"/>
              </a:rPr>
              <a:t>Executive function, emotional regulation, body image, and how presence is perceived</a:t>
            </a:r>
            <a:endParaRPr lang="en-US" sz="1050" dirty="0"/>
          </a:p>
        </p:txBody>
      </p:sp>
      <p:sp>
        <p:nvSpPr>
          <p:cNvPr id="26" name="Shape 24"/>
          <p:cNvSpPr/>
          <p:nvPr/>
        </p:nvSpPr>
        <p:spPr>
          <a:xfrm>
            <a:off x="502920" y="5312664"/>
            <a:ext cx="420624" cy="420624"/>
          </a:xfrm>
          <a:prstGeom prst="ellipse">
            <a:avLst/>
          </a:prstGeom>
          <a:solidFill>
            <a:srgbClr val="1F3864"/>
          </a:solidFill>
          <a:ln/>
        </p:spPr>
      </p:sp>
      <p:sp>
        <p:nvSpPr>
          <p:cNvPr id="27" name="Text 25"/>
          <p:cNvSpPr/>
          <p:nvPr/>
        </p:nvSpPr>
        <p:spPr>
          <a:xfrm>
            <a:off x="502920" y="5312664"/>
            <a:ext cx="420624" cy="420624"/>
          </a:xfrm>
          <a:prstGeom prst="rect">
            <a:avLst/>
          </a:prstGeom>
          <a:noFill/>
          <a:ln/>
        </p:spPr>
        <p:txBody>
          <a:bodyPr wrap="square" rtlCol="0" anchor="ctr"/>
          <a:lstStyle/>
          <a:p>
            <a:pPr algn="ctr" indent="0" marL="0">
              <a:buNone/>
            </a:pPr>
            <a:r>
              <a:rPr lang="en-US" sz="1200" b="1" dirty="0">
                <a:solidFill>
                  <a:srgbClr val="E8D688"/>
                </a:solidFill>
                <a:latin typeface="Cambria" pitchFamily="34" charset="0"/>
                <a:ea typeface="Cambria" pitchFamily="34" charset="-122"/>
                <a:cs typeface="Cambria" pitchFamily="34" charset="-120"/>
              </a:rPr>
              <a:t>06</a:t>
            </a:r>
            <a:endParaRPr lang="en-US" sz="1200" dirty="0"/>
          </a:p>
        </p:txBody>
      </p:sp>
      <p:sp>
        <p:nvSpPr>
          <p:cNvPr id="28" name="Text 26"/>
          <p:cNvSpPr/>
          <p:nvPr/>
        </p:nvSpPr>
        <p:spPr>
          <a:xfrm>
            <a:off x="1069848" y="5294376"/>
            <a:ext cx="4754880" cy="274320"/>
          </a:xfrm>
          <a:prstGeom prst="rect">
            <a:avLst/>
          </a:prstGeom>
          <a:noFill/>
          <a:ln/>
        </p:spPr>
        <p:txBody>
          <a:bodyPr wrap="square" rtlCol="0" anchor="t"/>
          <a:lstStyle/>
          <a:p>
            <a:pPr indent="0" marL="0">
              <a:buNone/>
            </a:pPr>
            <a:r>
              <a:rPr lang="en-US" sz="1400" b="1" dirty="0">
                <a:solidFill>
                  <a:srgbClr val="1F3864"/>
                </a:solidFill>
                <a:latin typeface="Cambria" pitchFamily="34" charset="0"/>
                <a:ea typeface="Cambria" pitchFamily="34" charset="-122"/>
                <a:cs typeface="Cambria" pitchFamily="34" charset="-120"/>
              </a:rPr>
              <a:t>The Protocol and Ninety-Day Timeline</a:t>
            </a:r>
            <a:endParaRPr lang="en-US" sz="1400" dirty="0"/>
          </a:p>
        </p:txBody>
      </p:sp>
      <p:sp>
        <p:nvSpPr>
          <p:cNvPr id="29" name="Text 27"/>
          <p:cNvSpPr/>
          <p:nvPr/>
        </p:nvSpPr>
        <p:spPr>
          <a:xfrm>
            <a:off x="1069848" y="5550408"/>
            <a:ext cx="10332720" cy="256032"/>
          </a:xfrm>
          <a:prstGeom prst="rect">
            <a:avLst/>
          </a:prstGeom>
          <a:noFill/>
          <a:ln/>
        </p:spPr>
        <p:txBody>
          <a:bodyPr wrap="square" rtlCol="0" anchor="t"/>
          <a:lstStyle/>
          <a:p>
            <a:pPr indent="0" marL="0">
              <a:buNone/>
            </a:pPr>
            <a:r>
              <a:rPr lang="en-US" sz="1050" dirty="0">
                <a:solidFill>
                  <a:srgbClr val="6B7280"/>
                </a:solidFill>
                <a:latin typeface="Calibri" pitchFamily="34" charset="0"/>
                <a:ea typeface="Calibri" pitchFamily="34" charset="-122"/>
                <a:cs typeface="Calibri" pitchFamily="34" charset="-120"/>
              </a:rPr>
              <a:t>Daily blueprint, training week, nutrition, recovery, bloodwork, and what changes when</a:t>
            </a:r>
            <a:endParaRPr lang="en-US" sz="1050" dirty="0"/>
          </a:p>
        </p:txBody>
      </p:sp>
      <p:sp>
        <p:nvSpPr>
          <p:cNvPr id="30" name="Text 28"/>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3 of 58</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Upper Body Strength Accounts for Most of the Variance in Men's Bodily Attractiveness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clearest single finding in the male attractiveness literature</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A study published in Proceedings of the Royal Society B examined how much of men's bodily attractiveness is explained by cues of physical strength. Three sets of photographs of men's bodies were rated either for estimated strength or for attractiveness. Cues of upper body strength accounted for most of the variance in attractiveness ratings.</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The authors also tested a widely repeated assumption and found no evidence for it. There was no nonlinear effect in their samples: the strongest men were rated the most attractive across all three sets, contradicting the popular idea that muscularity becomes unattractive past a moderate point.</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A large meta-analysis across masculine traits, covering 96 studies and more than 177,000 participants, found that strength and muscularity was the strongest and only consistent predictor of both mating and reproductive outcomes among the traits examined, ahead of voice pitch, height, testosterone level, and facial masculinity.</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Building upper body strength is the highest-leverage physical change available to men.</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Prioritize horizontal and vertical pressing and pulling. Shoulders, chest, and back drive the signal.</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Sell, Lukazsweski, and Townsley, Proceedings of the Royal Society B, 2017; Lidborg, Cross, and Boothroyd meta-analysis of masculine traits and mating outcomes.</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30 of 58</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Body Composition: The Loop That Runs Through a Man's Whole Appearance</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Why visceral fat is an appearance problem and a hormonal one</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Visceral fat, the deep fat around the organs, is metabolically active tissue. It drives insulin resistance and chronic inflammation, and it contains aromatase, the enzyme that converts testosterone into estrogen. Excess body fat also suppresses testosterone production in proportion to the excess.</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That creates a self-reinforcing loop with visible consequences. More visceral fat lowers testosterone, lower testosterone favors more fat and less muscle, and less muscle worsens glucose disposal, which drives further fat gain. The face, waist, and frame all record this loop.</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Breaking it requires attacking energy balance while protecting muscle: a moderate sustained deficit, protein high enough to preserve lean mass, resistance training throughout, adequate sleep, and reduced alcohol. Note the overlap with the skin and hair sections. These are not separate protocols.</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One intervention, body composition, moves skin, frame, hormones, and energy simultaneously.</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Aim for a modest deficit with protein at roughly 1.6 to 2.0 grams per kilogram of body weight.</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Observational data links lower testosterone in men to higher total body fat percentage and lower lean mass percentage, with the relationship operating in both directions.</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31 of 58</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Bone Density in Men: The Silent Driver of Posture Change</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variable men never think about until the change is visible</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Osteoporosis is widely regarded as a women's condition, which is why it goes undetected in men until a fracture occurs. Bone loss in men is real, progressive, and largely silent, and it has a specific visible consequence: vertebral compression, forward curvature of the upper spine, and loss of standing height.</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The literature is explicit that muscle atrophy parallels the decline in spinal bone mineral density and contributes significantly to kyphotic postural change. This is why posture in older men is not simply a habit. It is often structural, reflecting years of bone and back muscle loss.</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It also has emotional weight. Spinal osteoporosis is associated in the literature with chronic pain, functional limitation, reduced pulmonary function, and emotional problems related to appearance. Posture is one of the places where health, appearance, and self-image are the same conversation.</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Posture change after 50 is frequently structural, and the structure is built decades earlier.</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Get measured. Documented height loss over time is a signal worth investigating with a physician.</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Back muscle atrophy parallels the decline of spinal bone mineral density and contributes significantly to kyphotic postural change, which is why back-strengthening exercise is a core part of osteoporosis rehabilitation.</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32 of 58</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High-Intensity Resistance and Impact Training Improves Posture in Men</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LIFTMOR-M trial, run specifically in men</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The Lifting Intervention For Training Muscle and Osteoporosis Rehabilitation for Men trial examined eight months of supervised high-intensity progressive resistance and impact training in middle-aged and older men with low bone mineral density, compared against machine-based isometric axial compression training.</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A secondary analysis reported that both interventions improved posture. Critically, participants in the high-intensity resistance and impact group did not experience progression of existing vertebral fracture or any new vertebral fracture, while participants in the isometric compression group did.</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The counterintuitive conclusion matters. Men with low bone density often assume heavy loading is dangerous and that machines are safer. In this supervised trial, the higher-intensity, properly programmed approach produced posture improvement without the fracture outcomes seen in the alternative.</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Properly supervised heavy and impact loading improved posture in men with low bone density.</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If you have low bone density, work with a qualified professional rather than avoiding loading entirely.</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LIFTMOR-M secondary analysis, Osteoporosis International, 2021. Supervision and progression were central to the safety profile in this population.</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33 of 58</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Training the Posture Other People Actually Notice</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What to program, in the order that produces visible change</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76072" y="1481328"/>
            <a:ext cx="11000232" cy="3913632"/>
          </a:xfrm>
          <a:prstGeom prst="rect">
            <a:avLst/>
          </a:prstGeom>
          <a:noFill/>
          <a:ln/>
        </p:spPr>
        <p:txBody>
          <a:bodyPr wrap="square" rtlCol="0" anchor="t"/>
          <a:lstStyle/>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Horizontal pulling: rows in multiple angles, two to three times weekly, to build the mid-back that holds the chest open</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Thoracic extension work: extension over a bench or roller to restore the mobility that desk work removes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Loaded carries and deadlift patterns: build the spinal erectors and grip that keep a man upright under fatigue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Hip hinge and glute strength: a weak posterior chain tilts the pelvis and cascades upward into the spine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Overhead pressing where shoulder health allows: restores overhead range that quietly disappears after 40</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Calf and ankle work: ankle stiffness alters standing posture and gait, which observers read as age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Neck and deep cervical flexor work: counteracts the forward head position produced by screens</a:t>
            </a:r>
            <a:endParaRPr lang="en-US" sz="1220" dirty="0"/>
          </a:p>
        </p:txBody>
      </p:sp>
      <p:sp>
        <p:nvSpPr>
          <p:cNvPr id="7" name="Shape 5"/>
          <p:cNvSpPr/>
          <p:nvPr/>
        </p:nvSpPr>
        <p:spPr>
          <a:xfrm>
            <a:off x="502920" y="5541264"/>
            <a:ext cx="11183112" cy="566928"/>
          </a:xfrm>
          <a:prstGeom prst="rect">
            <a:avLst/>
          </a:prstGeom>
          <a:solidFill>
            <a:srgbClr val="F7F5F0"/>
          </a:solidFill>
          <a:ln/>
        </p:spPr>
      </p:sp>
      <p:sp>
        <p:nvSpPr>
          <p:cNvPr id="8" name="Shape 6"/>
          <p:cNvSpPr/>
          <p:nvPr/>
        </p:nvSpPr>
        <p:spPr>
          <a:xfrm>
            <a:off x="502920" y="5541264"/>
            <a:ext cx="36576" cy="566928"/>
          </a:xfrm>
          <a:prstGeom prst="rect">
            <a:avLst/>
          </a:prstGeom>
          <a:solidFill>
            <a:srgbClr val="C9A227"/>
          </a:solidFill>
          <a:ln/>
        </p:spPr>
      </p:sp>
      <p:sp>
        <p:nvSpPr>
          <p:cNvPr id="9" name="Text 7"/>
          <p:cNvSpPr/>
          <p:nvPr/>
        </p:nvSpPr>
        <p:spPr>
          <a:xfrm>
            <a:off x="722376" y="5541264"/>
            <a:ext cx="10744200" cy="566928"/>
          </a:xfrm>
          <a:prstGeom prst="rect">
            <a:avLst/>
          </a:prstGeom>
          <a:noFill/>
          <a:ln/>
        </p:spPr>
        <p:txBody>
          <a:bodyPr wrap="square" rtlCol="0" anchor="ctr"/>
          <a:lstStyle/>
          <a:p>
            <a:pPr indent="0" marL="0">
              <a:buNone/>
            </a:pPr>
            <a:r>
              <a:rPr lang="en-US" sz="1150" i="1" dirty="0">
                <a:solidFill>
                  <a:srgbClr val="1F3864"/>
                </a:solidFill>
                <a:latin typeface="Cambria" pitchFamily="34" charset="0"/>
                <a:ea typeface="Cambria" pitchFamily="34" charset="-122"/>
                <a:cs typeface="Cambria" pitchFamily="34" charset="-120"/>
              </a:rPr>
              <a:t>Posture is not a cue you remember. It is a capacity you build and then keep without thinking about it.</a:t>
            </a:r>
            <a:endParaRPr lang="en-US" sz="1150" dirty="0"/>
          </a:p>
        </p:txBody>
      </p:sp>
      <p:sp>
        <p:nvSpPr>
          <p:cNvPr id="10" name="Text 8"/>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34 of 58</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0" y="0"/>
            <a:ext cx="12188952" cy="82296"/>
          </a:xfrm>
          <a:prstGeom prst="rect">
            <a:avLst/>
          </a:prstGeom>
          <a:solidFill>
            <a:srgbClr val="C9A227"/>
          </a:solidFill>
          <a:ln/>
        </p:spPr>
      </p:sp>
      <p:sp>
        <p:nvSpPr>
          <p:cNvPr id="3" name="Shape 1"/>
          <p:cNvSpPr/>
          <p:nvPr/>
        </p:nvSpPr>
        <p:spPr>
          <a:xfrm>
            <a:off x="502920" y="1874520"/>
            <a:ext cx="1572768" cy="384048"/>
          </a:xfrm>
          <a:prstGeom prst="rect">
            <a:avLst/>
          </a:prstGeom>
          <a:solidFill>
            <a:srgbClr val="C9A227"/>
          </a:solidFill>
          <a:ln/>
        </p:spPr>
      </p:sp>
      <p:sp>
        <p:nvSpPr>
          <p:cNvPr id="4" name="Text 2"/>
          <p:cNvSpPr/>
          <p:nvPr/>
        </p:nvSpPr>
        <p:spPr>
          <a:xfrm>
            <a:off x="502920" y="1874520"/>
            <a:ext cx="1572768" cy="384048"/>
          </a:xfrm>
          <a:prstGeom prst="rect">
            <a:avLst/>
          </a:prstGeom>
          <a:noFill/>
          <a:ln/>
        </p:spPr>
        <p:txBody>
          <a:bodyPr wrap="square" rtlCol="0" anchor="ctr"/>
          <a:lstStyle/>
          <a:p>
            <a:pPr algn="ctr" indent="0" marL="0">
              <a:buNone/>
            </a:pPr>
            <a:r>
              <a:rPr lang="en-US" sz="1200" b="1" spc="140" kern="0" dirty="0">
                <a:solidFill>
                  <a:srgbClr val="0F1F3A"/>
                </a:solidFill>
                <a:latin typeface="Calibri" pitchFamily="34" charset="0"/>
                <a:ea typeface="Calibri" pitchFamily="34" charset="-122"/>
                <a:cs typeface="Calibri" pitchFamily="34" charset="-120"/>
              </a:rPr>
              <a:t>PART 05</a:t>
            </a:r>
            <a:endParaRPr lang="en-US" sz="1200" dirty="0"/>
          </a:p>
        </p:txBody>
      </p:sp>
      <p:sp>
        <p:nvSpPr>
          <p:cNvPr id="5" name="Text 3"/>
          <p:cNvSpPr/>
          <p:nvPr/>
        </p:nvSpPr>
        <p:spPr>
          <a:xfrm>
            <a:off x="502920" y="2487168"/>
            <a:ext cx="10424160" cy="109728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Mind, Communication, and Presence</a:t>
            </a:r>
            <a:endParaRPr lang="en-US" sz="3400" dirty="0"/>
          </a:p>
        </p:txBody>
      </p:sp>
      <p:sp>
        <p:nvSpPr>
          <p:cNvPr id="6" name="Text 4"/>
          <p:cNvSpPr/>
          <p:nvPr/>
        </p:nvSpPr>
        <p:spPr>
          <a:xfrm>
            <a:off x="502920" y="3639312"/>
            <a:ext cx="9692640" cy="457200"/>
          </a:xfrm>
          <a:prstGeom prst="rect">
            <a:avLst/>
          </a:prstGeom>
          <a:noFill/>
          <a:ln/>
        </p:spPr>
        <p:txBody>
          <a:bodyPr wrap="square" rtlCol="0" anchor="t"/>
          <a:lstStyle/>
          <a:p>
            <a:pPr indent="0" marL="0">
              <a:buNone/>
            </a:pPr>
            <a:r>
              <a:rPr lang="en-US" sz="1400" i="1" dirty="0">
                <a:solidFill>
                  <a:srgbClr val="E8D688"/>
                </a:solidFill>
                <a:latin typeface="Cambria" pitchFamily="34" charset="0"/>
                <a:ea typeface="Cambria" pitchFamily="34" charset="-122"/>
                <a:cs typeface="Cambria" pitchFamily="34" charset="-120"/>
              </a:rPr>
              <a:t>Why cognitive clarity and confidence change how a man is perceived in every room</a:t>
            </a:r>
            <a:endParaRPr lang="en-US" sz="1400" dirty="0"/>
          </a:p>
        </p:txBody>
      </p:sp>
      <p:sp>
        <p:nvSpPr>
          <p:cNvPr id="7" name="Shape 5"/>
          <p:cNvSpPr/>
          <p:nvPr/>
        </p:nvSpPr>
        <p:spPr>
          <a:xfrm>
            <a:off x="502920" y="4224528"/>
            <a:ext cx="1325880" cy="36576"/>
          </a:xfrm>
          <a:prstGeom prst="rect">
            <a:avLst/>
          </a:prstGeom>
          <a:solidFill>
            <a:srgbClr val="C9A227"/>
          </a:solidFill>
          <a:ln/>
        </p:spPr>
      </p:sp>
      <p:sp>
        <p:nvSpPr>
          <p:cNvPr id="8" name="Text 6"/>
          <p:cNvSpPr/>
          <p:nvPr/>
        </p:nvSpPr>
        <p:spPr>
          <a:xfrm>
            <a:off x="548640" y="4434840"/>
            <a:ext cx="10515600" cy="1280160"/>
          </a:xfrm>
          <a:prstGeom prst="rect">
            <a:avLst/>
          </a:prstGeom>
          <a:noFill/>
          <a:ln/>
        </p:spPr>
        <p:txBody>
          <a:bodyPr wrap="square" rtlCol="0" anchor="t"/>
          <a:lstStyle/>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Executive function and training</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Sleep and emotional regulation</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Body image and self-efficacy</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Voice, energy, and presence</a:t>
            </a:r>
            <a:endParaRPr lang="en-US" sz="1150" dirty="0"/>
          </a:p>
        </p:txBody>
      </p:sp>
      <p:sp>
        <p:nvSpPr>
          <p:cNvPr id="9" name="Text 7"/>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8FA0BB"/>
                </a:solidFill>
                <a:latin typeface="Calibri" pitchFamily="34" charset="0"/>
                <a:ea typeface="Calibri" pitchFamily="34" charset="-122"/>
                <a:cs typeface="Calibri" pitchFamily="34" charset="-120"/>
              </a:rPr>
              <a:t>Dr. John Spencer Ellis  |  Longevity and Male Attractiveness  |  35 of 58</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Clearer Thinking: Exercise, Executive Function, and Better Communication</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cognitive dividend that shows up in conversation</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Multiple meta-analyses of randomized controlled trials in healthy adults have found that exercise training improves executive function, attention, processing speed, and memory. Supervised aerobic training lasting at least one month has been associated with modest improvements in neurocognitive performance in adults without dementia, and resistance training shows benefit in cognitive performance as well.</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Executive function is exactly the capacity communication depends on: holding a thread while listening, selecting the right word, inhibiting the reflexive response, tracking someone else's point, and switching between topics without losing the plot. Men describe the deficit as brain fog. Others experience it as a man who seems slower, vaguer, or less present.</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Cardiorespiratory fitness tracks with this. In a study of adults in late adulthood, higher cardiorespiratory fitness was associated with better performance across episodic memory, processing speed, working memory, executive function and attentional control, and visuospatial function.</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Training sharpens the specific cognitive functions that make a man better in conversation.</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Schedule demanding conversations after a training session rather than after a long sedentary stretch.</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Meta-analyses of randomized trials in healthy adults report improvements in executive function, attention, processing speed, and memory following exercise training, with effect sizes in the small to moderate range.</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36 of 58</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Sleep, Emotional Regulation, and How Others Respond to You</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social cost of sleep loss is measurable</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The sleep research covered earlier had a second finding that is easy to overlook. After two days of sleep restriction, raters were not only less positive about how the photographed individuals looked. They were less inclined to socialize with them at all.</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This is the social layer of appearance. Sleep loss narrows emotional bandwidth, shortens patience, and reduces the capacity to read the room, and the people around a man register the change even when they cannot name it. Irritability is not a character trait. It is frequently a recovery deficit.</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For men whose work depends on presence, negotiation, leadership, or persuasion, this reframes sleep as a professional performance variable rather than a personal indulgence.</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Sleep loss changes how you look, how you regulate, and how willing others are to engage with you.</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Protect sleep before the meetings and events that matter most, not after them.</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Sundelin and colleagues, Royal Society Open Science, 2017. Sleep-restricted individuals were rated as less attractive, less healthy, and sleepier, and raters were less inclined to socialize with them.</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37 of 58</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Confidence: What Resistance Training Does for Body Image and Self-Efficacy</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Reported honestly, including the limitations</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A systematic review of the effects of resistance training on body image found that eight of eleven studies concluded resistance training can significantly improve multiple dimensions of body image, including body satisfaction, appearance evaluation, and social physique anxiety. The reviewers also noted that only three of those studies were considered high quality, so the finding is promising rather than settled.</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The broader literature supports the direction. Reviews of exercise, body image, and self-esteem describe consistent associations between regular physical activity and improved mood, reduced anxiety, and higher self-esteem, with both aerobic and resistance modalities contributing.</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The mechanism a coach observes is self-efficacy. Progressive training produces repeated, undeniable mastery experiences: a load that was heavy in January is warm-up weight in April. That evidence transfers into how a man speaks, stands, and takes up space, which is why confidence reads as physical even though it originates cognitively.</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Training builds confidence through documented mastery, not through motivation.</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Keep a written training log. The visible progression is the mechanism, not the paperwork.</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A systematic review of resistance training and body image found improvements across body satisfaction, appearance evaluation, and social physique anxiety, while noting that higher-quality studies are still needed.</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38 of 58</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Presence: Energy, Voice, and the Signals Men Forget They Send</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composite impression that arrives before a word is spoken</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Presence is not mystical. It is the sum of measurable inputs: how upright a man stands, how much energy his movement suggests, how clear his eyes look, how steady his voice sounds, and how quickly his attention settles on the person in front of him.</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Research on health perception has shown that observers can detect health status from body motion alone, not just from faces. Movement quality is read. A man who moves with ease and control transmits vitality; a man who moves stiffly transmits age regardless of his face.</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Every input here is downstream of the practices in this presentation. Sleep governs eyes and mood. Training governs posture, movement quality, and energy. Body composition governs how clothing fits and how a man occupies space. Cognitive clarity governs how present he seems in conversation.</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Presence is not a personality trait. It is the composite output of recovery, training, and clarity.</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Record two minutes of yourself speaking. Watch it muted, then listen without watching. Both reveal different gaps.</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Sundelin and colleagues, Brain, Behavior, and Immunity, 2015, demonstrated that observers can perceive health status from body motion alone.</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39 of 58</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Executive Summary: What the Research Actually Supports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short version for men who want the conclusion first</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Human beings estimate health from faces and bodies with meaningful accuracy, and the cues they use are physiological: skin color and evenness, facial adiposity, tissue quality, posture, and apparent energy. Attractiveness judgments and health judgments are closely intertwined, which means improving health measurably changes how a man is perceived.</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The interventions with the strongest support are unglamorous. Resistance training thickens the dermis and lowers circulating inflammatory factors. Sun protection prevents the single largest source of visible facial aging. Sleep changes the face within one night. Fruit and vegetable intake shifts skin color toward tones rated as healthier and more attractive. Fat loss changes facial adiposity, which raters read as health.</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The interventions with the weakest support are the ones marketed hardest. Collagen powders, testosterone boosters, and most hair supplements sit far below training, sleep, sun protection, and body composition in expected return.</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The highest-return appearance interventions for men are training, sleep, sun protection, and body composition.</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If you only change one thing this month, protect your face from ultraviolet exposure daily.</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In a study of Danish twins aged 70 and older, perceived age predicted survival even after adjusting for chronological age, sex, and rearing environment, and correlated with physical function, cognitive function, and telomere length.</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4 of 58</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The Compounding Effect: How the Six Signals Reinforce Each Other</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Why integrated practice outperforms isolated interventions</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02920" y="1463040"/>
            <a:ext cx="11183112" cy="457200"/>
          </a:xfrm>
          <a:prstGeom prst="rect">
            <a:avLst/>
          </a:prstGeom>
          <a:noFill/>
          <a:ln/>
        </p:spPr>
        <p:txBody>
          <a:bodyPr wrap="square" rtlCol="0" anchor="t"/>
          <a:lstStyle/>
          <a:p>
            <a:pPr indent="0" marL="0">
              <a:lnSpc>
                <a:spcPct val="105000"/>
              </a:lnSpc>
              <a:buNone/>
            </a:pPr>
            <a:r>
              <a:rPr lang="en-US" sz="1150" dirty="0">
                <a:solidFill>
                  <a:srgbClr val="2B303B"/>
                </a:solidFill>
                <a:latin typeface="Calibri" pitchFamily="34" charset="0"/>
                <a:ea typeface="Calibri" pitchFamily="34" charset="-122"/>
                <a:cs typeface="Calibri" pitchFamily="34" charset="-120"/>
              </a:rPr>
              <a:t>The reason longevity practice improves appearance so reliably is that the inputs overlap. One change moves several signals at once, which is also why single-product solutions underperform.</a:t>
            </a:r>
            <a:endParaRPr lang="en-US" sz="1150" dirty="0"/>
          </a:p>
        </p:txBody>
      </p:sp>
      <p:graphicFrame>
        <p:nvGraphicFramePr>
          <p:cNvPr id="41" name="Table 0"/>
          <p:cNvGraphicFramePr>
            <a:graphicFrameLocks noGrp="1"/>
          </p:cNvGraphicFramePr>
          <p:nvPr>
            <p:extLst>
              <p:ext uri="{D42A27DB-BD31-4B8C-83A1-F6EECF244321}">
                <p14:modId xmlns:p14="http://schemas.microsoft.com/office/powerpoint/2010/main" val="1579011935"/>
              </p:ext>
            </p:extLst>
          </p:nvPr>
        </p:nvGraphicFramePr>
        <p:xfrm>
          <a:off x="502920" y="2011680"/>
          <a:ext cx="11183112" cy="914400"/>
        </p:xfrm>
        <a:graphic>
          <a:graphicData uri="http://schemas.openxmlformats.org/drawingml/2006/table">
            <a:tbl>
              <a:tblPr/>
              <a:tblGrid>
                <a:gridCol w="2286000"/>
                <a:gridCol w="4206240"/>
                <a:gridCol w="4690872"/>
              </a:tblGrid>
              <a:tr h="0">
                <a:tc>
                  <a:txBody>
                    <a:bodyPr/>
                    <a:lstStyle/>
                    <a:p>
                      <a:pPr indent="0" marL="0">
                        <a:buNone/>
                      </a:pPr>
                      <a:r>
                        <a:rPr lang="en-US" sz="950" b="1" spc="80" kern="0" dirty="0">
                          <a:solidFill>
                            <a:srgbClr val="FFFFFF"/>
                          </a:solidFill>
                          <a:latin typeface="Calibri" pitchFamily="34" charset="0"/>
                          <a:ea typeface="Calibri" pitchFamily="34" charset="-122"/>
                          <a:cs typeface="Calibri" pitchFamily="34" charset="-120"/>
                        </a:rPr>
                        <a:t>STAGE</a:t>
                      </a:r>
                      <a:endParaRPr lang="en-US" sz="950" dirty="0">
                        <a:latin typeface="Calibri" charset="0"/>
                        <a:ea typeface="Calibri" charset="0"/>
                        <a:cs typeface="Calibri" charset="0"/>
                      </a:endParaRPr>
                    </a:p>
                  </a:txBody>
                  <a:tcPr marL="82296" marR="82296" marT="82296" marB="82296" anchor="ctr">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1F3864"/>
                    </a:solidFill>
                  </a:tcPr>
                </a:tc>
                <a:tc>
                  <a:txBody>
                    <a:bodyPr/>
                    <a:lstStyle/>
                    <a:p>
                      <a:pPr indent="0" marL="0">
                        <a:buNone/>
                      </a:pPr>
                      <a:r>
                        <a:rPr lang="en-US" sz="950" b="1" spc="80" kern="0" dirty="0">
                          <a:solidFill>
                            <a:srgbClr val="FFFFFF"/>
                          </a:solidFill>
                          <a:latin typeface="Calibri" pitchFamily="34" charset="0"/>
                          <a:ea typeface="Calibri" pitchFamily="34" charset="-122"/>
                          <a:cs typeface="Calibri" pitchFamily="34" charset="-120"/>
                        </a:rPr>
                        <a:t>WHAT IT COVERS</a:t>
                      </a:r>
                      <a:endParaRPr lang="en-US" sz="950" dirty="0">
                        <a:latin typeface="Calibri" charset="0"/>
                        <a:ea typeface="Calibri" charset="0"/>
                        <a:cs typeface="Calibri" charset="0"/>
                      </a:endParaRPr>
                    </a:p>
                  </a:txBody>
                  <a:tcPr marL="82296" marR="82296" marT="82296" marB="82296" anchor="ctr">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1F3864"/>
                    </a:solidFill>
                  </a:tcPr>
                </a:tc>
                <a:tc>
                  <a:txBody>
                    <a:bodyPr/>
                    <a:lstStyle/>
                    <a:p>
                      <a:pPr indent="0" marL="0">
                        <a:buNone/>
                      </a:pPr>
                      <a:r>
                        <a:rPr lang="en-US" sz="950" b="1" spc="80" kern="0" dirty="0">
                          <a:solidFill>
                            <a:srgbClr val="FFFFFF"/>
                          </a:solidFill>
                          <a:latin typeface="Calibri" pitchFamily="34" charset="0"/>
                          <a:ea typeface="Calibri" pitchFamily="34" charset="-122"/>
                          <a:cs typeface="Calibri" pitchFamily="34" charset="-120"/>
                        </a:rPr>
                        <a:t>WHAT DRIVES IT</a:t>
                      </a:r>
                      <a:endParaRPr lang="en-US" sz="950" dirty="0">
                        <a:latin typeface="Calibri" charset="0"/>
                        <a:ea typeface="Calibri" charset="0"/>
                        <a:cs typeface="Calibri" charset="0"/>
                      </a:endParaRPr>
                    </a:p>
                  </a:txBody>
                  <a:tcPr marL="82296" marR="82296" marT="82296" marB="82296" anchor="ctr">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1F3864"/>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RESISTANCE TRAINING</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Frame, posture, bone, skin</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Dermal thickness, lower inflammation, muscle mass, bone loading, self-efficacy</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SLEEP</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Skin, inflammation, presence, hair</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Facial appearance overnight, emotional regulation, testosterone production, recovery</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BODY COMPOSITION</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Skin, frame, hormones, energy</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Facial adiposity, testosterone, insulin sensitivity, inflammation, clothing fit</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PLANT-RICH NUTRITION</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Skin color, inflammation, hair</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Carotenoid coloration, micronutrient sufficiency, glycemic control</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SUN PROTECTION</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Skin</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Prevents the largest single source of visible facial aging</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ALCOHOL REDUCTION</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Skin, sleep, inflammation, frame</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Facial vascular change, sleep architecture, visceral fat, recovery capacity</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r>
            </a:tbl>
          </a:graphicData>
        </a:graphic>
      </p:graphicFrame>
      <p:sp>
        <p:nvSpPr>
          <p:cNvPr id="8" name="Shape 5"/>
          <p:cNvSpPr/>
          <p:nvPr/>
        </p:nvSpPr>
        <p:spPr>
          <a:xfrm>
            <a:off x="502920" y="5870448"/>
            <a:ext cx="11183112" cy="457200"/>
          </a:xfrm>
          <a:prstGeom prst="rect">
            <a:avLst/>
          </a:prstGeom>
          <a:solidFill>
            <a:srgbClr val="0F1F3A"/>
          </a:solidFill>
          <a:ln/>
        </p:spPr>
      </p:sp>
      <p:sp>
        <p:nvSpPr>
          <p:cNvPr id="9" name="Text 6"/>
          <p:cNvSpPr/>
          <p:nvPr/>
        </p:nvSpPr>
        <p:spPr>
          <a:xfrm>
            <a:off x="704088" y="5870448"/>
            <a:ext cx="10780776" cy="457200"/>
          </a:xfrm>
          <a:prstGeom prst="rect">
            <a:avLst/>
          </a:prstGeom>
          <a:noFill/>
          <a:ln/>
        </p:spPr>
        <p:txBody>
          <a:bodyPr wrap="square" rtlCol="0" anchor="ctr"/>
          <a:lstStyle/>
          <a:p>
            <a:pPr indent="0" marL="0">
              <a:buNone/>
            </a:pPr>
            <a:r>
              <a:rPr lang="en-US" sz="1150" i="1" dirty="0">
                <a:solidFill>
                  <a:srgbClr val="E8D688"/>
                </a:solidFill>
                <a:latin typeface="Cambria" pitchFamily="34" charset="0"/>
                <a:ea typeface="Cambria" pitchFamily="34" charset="-122"/>
                <a:cs typeface="Cambria" pitchFamily="34" charset="-120"/>
              </a:rPr>
              <a:t>Six practices, eighteen effects. That overlap is the entire argument for an integrated approach.</a:t>
            </a:r>
            <a:endParaRPr lang="en-US" sz="1150" dirty="0"/>
          </a:p>
        </p:txBody>
      </p:sp>
      <p:sp>
        <p:nvSpPr>
          <p:cNvPr id="10" name="Text 7"/>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40 of 58</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0" y="0"/>
            <a:ext cx="12188952" cy="82296"/>
          </a:xfrm>
          <a:prstGeom prst="rect">
            <a:avLst/>
          </a:prstGeom>
          <a:solidFill>
            <a:srgbClr val="C9A227"/>
          </a:solidFill>
          <a:ln/>
        </p:spPr>
      </p:sp>
      <p:sp>
        <p:nvSpPr>
          <p:cNvPr id="3" name="Shape 1"/>
          <p:cNvSpPr/>
          <p:nvPr/>
        </p:nvSpPr>
        <p:spPr>
          <a:xfrm>
            <a:off x="502920" y="1874520"/>
            <a:ext cx="1572768" cy="384048"/>
          </a:xfrm>
          <a:prstGeom prst="rect">
            <a:avLst/>
          </a:prstGeom>
          <a:solidFill>
            <a:srgbClr val="C9A227"/>
          </a:solidFill>
          <a:ln/>
        </p:spPr>
      </p:sp>
      <p:sp>
        <p:nvSpPr>
          <p:cNvPr id="4" name="Text 2"/>
          <p:cNvSpPr/>
          <p:nvPr/>
        </p:nvSpPr>
        <p:spPr>
          <a:xfrm>
            <a:off x="502920" y="1874520"/>
            <a:ext cx="1572768" cy="384048"/>
          </a:xfrm>
          <a:prstGeom prst="rect">
            <a:avLst/>
          </a:prstGeom>
          <a:noFill/>
          <a:ln/>
        </p:spPr>
        <p:txBody>
          <a:bodyPr wrap="square" rtlCol="0" anchor="ctr"/>
          <a:lstStyle/>
          <a:p>
            <a:pPr algn="ctr" indent="0" marL="0">
              <a:buNone/>
            </a:pPr>
            <a:r>
              <a:rPr lang="en-US" sz="1200" b="1" spc="140" kern="0" dirty="0">
                <a:solidFill>
                  <a:srgbClr val="0F1F3A"/>
                </a:solidFill>
                <a:latin typeface="Calibri" pitchFamily="34" charset="0"/>
                <a:ea typeface="Calibri" pitchFamily="34" charset="-122"/>
                <a:cs typeface="Calibri" pitchFamily="34" charset="-120"/>
              </a:rPr>
              <a:t>PART 06</a:t>
            </a:r>
            <a:endParaRPr lang="en-US" sz="1200" dirty="0"/>
          </a:p>
        </p:txBody>
      </p:sp>
      <p:sp>
        <p:nvSpPr>
          <p:cNvPr id="5" name="Text 3"/>
          <p:cNvSpPr/>
          <p:nvPr/>
        </p:nvSpPr>
        <p:spPr>
          <a:xfrm>
            <a:off x="502920" y="2487168"/>
            <a:ext cx="10424160" cy="109728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The Protocol and Ninety-Day Timeline</a:t>
            </a:r>
            <a:endParaRPr lang="en-US" sz="3400" dirty="0"/>
          </a:p>
        </p:txBody>
      </p:sp>
      <p:sp>
        <p:nvSpPr>
          <p:cNvPr id="6" name="Text 4"/>
          <p:cNvSpPr/>
          <p:nvPr/>
        </p:nvSpPr>
        <p:spPr>
          <a:xfrm>
            <a:off x="502920" y="3639312"/>
            <a:ext cx="9692640" cy="457200"/>
          </a:xfrm>
          <a:prstGeom prst="rect">
            <a:avLst/>
          </a:prstGeom>
          <a:noFill/>
          <a:ln/>
        </p:spPr>
        <p:txBody>
          <a:bodyPr wrap="square" rtlCol="0" anchor="t"/>
          <a:lstStyle/>
          <a:p>
            <a:pPr indent="0" marL="0">
              <a:buNone/>
            </a:pPr>
            <a:r>
              <a:rPr lang="en-US" sz="1400" i="1" dirty="0">
                <a:solidFill>
                  <a:srgbClr val="E8D688"/>
                </a:solidFill>
                <a:latin typeface="Cambria" pitchFamily="34" charset="0"/>
                <a:ea typeface="Cambria" pitchFamily="34" charset="-122"/>
                <a:cs typeface="Cambria" pitchFamily="34" charset="-120"/>
              </a:rPr>
              <a:t>Turning the evidence into a week a man can actually execute</a:t>
            </a:r>
            <a:endParaRPr lang="en-US" sz="1400" dirty="0"/>
          </a:p>
        </p:txBody>
      </p:sp>
      <p:sp>
        <p:nvSpPr>
          <p:cNvPr id="7" name="Shape 5"/>
          <p:cNvSpPr/>
          <p:nvPr/>
        </p:nvSpPr>
        <p:spPr>
          <a:xfrm>
            <a:off x="502920" y="4224528"/>
            <a:ext cx="1325880" cy="36576"/>
          </a:xfrm>
          <a:prstGeom prst="rect">
            <a:avLst/>
          </a:prstGeom>
          <a:solidFill>
            <a:srgbClr val="C9A227"/>
          </a:solidFill>
          <a:ln/>
        </p:spPr>
      </p:sp>
      <p:sp>
        <p:nvSpPr>
          <p:cNvPr id="8" name="Text 6"/>
          <p:cNvSpPr/>
          <p:nvPr/>
        </p:nvSpPr>
        <p:spPr>
          <a:xfrm>
            <a:off x="548640" y="4434840"/>
            <a:ext cx="10515600" cy="1280160"/>
          </a:xfrm>
          <a:prstGeom prst="rect">
            <a:avLst/>
          </a:prstGeom>
          <a:noFill/>
          <a:ln/>
        </p:spPr>
        <p:txBody>
          <a:bodyPr wrap="square" rtlCol="0" anchor="t"/>
          <a:lstStyle/>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Daily blueprint and training week</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Nutrition and recovery</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Skin, hair, and bloodwork basics</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Ninety-day timeline</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Common mistakes and FAQs</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Key takeaways and next steps</a:t>
            </a:r>
            <a:endParaRPr lang="en-US" sz="1150" dirty="0"/>
          </a:p>
        </p:txBody>
      </p:sp>
      <p:sp>
        <p:nvSpPr>
          <p:cNvPr id="9" name="Text 7"/>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8FA0BB"/>
                </a:solidFill>
                <a:latin typeface="Calibri" pitchFamily="34" charset="0"/>
                <a:ea typeface="Calibri" pitchFamily="34" charset="-122"/>
                <a:cs typeface="Calibri" pitchFamily="34" charset="-120"/>
              </a:rPr>
              <a:t>Dr. John Spencer Ellis  |  Longevity and Male Attractiveness  |  41 of 58</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The Daily Visible Vitality Blueprint</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An original framework from Dr. John Spencer Ellis: what a day looks like when appearance is a health output</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02920" y="1463040"/>
            <a:ext cx="11183112" cy="457200"/>
          </a:xfrm>
          <a:prstGeom prst="rect">
            <a:avLst/>
          </a:prstGeom>
          <a:noFill/>
          <a:ln/>
        </p:spPr>
        <p:txBody>
          <a:bodyPr wrap="square" rtlCol="0" anchor="t"/>
          <a:lstStyle/>
          <a:p>
            <a:pPr indent="0" marL="0">
              <a:lnSpc>
                <a:spcPct val="105000"/>
              </a:lnSpc>
              <a:buNone/>
            </a:pPr>
            <a:r>
              <a:rPr lang="en-US" sz="1150" dirty="0">
                <a:solidFill>
                  <a:srgbClr val="2B303B"/>
                </a:solidFill>
                <a:latin typeface="Calibri" pitchFamily="34" charset="0"/>
                <a:ea typeface="Calibri" pitchFamily="34" charset="-122"/>
                <a:cs typeface="Calibri" pitchFamily="34" charset="-120"/>
              </a:rPr>
              <a:t>Nothing here is exotic. The value is in the sequencing and in doing it on the days when motivation is absent.</a:t>
            </a:r>
            <a:endParaRPr lang="en-US" sz="1150" dirty="0"/>
          </a:p>
        </p:txBody>
      </p:sp>
      <p:graphicFrame>
        <p:nvGraphicFramePr>
          <p:cNvPr id="43" name="Table 0"/>
          <p:cNvGraphicFramePr>
            <a:graphicFrameLocks noGrp="1"/>
          </p:cNvGraphicFramePr>
          <p:nvPr>
            <p:extLst>
              <p:ext uri="{D42A27DB-BD31-4B8C-83A1-F6EECF244321}">
                <p14:modId xmlns:p14="http://schemas.microsoft.com/office/powerpoint/2010/main" val="1579011935"/>
              </p:ext>
            </p:extLst>
          </p:nvPr>
        </p:nvGraphicFramePr>
        <p:xfrm>
          <a:off x="502920" y="2011680"/>
          <a:ext cx="11183112" cy="914400"/>
        </p:xfrm>
        <a:graphic>
          <a:graphicData uri="http://schemas.openxmlformats.org/drawingml/2006/table">
            <a:tbl>
              <a:tblPr/>
              <a:tblGrid>
                <a:gridCol w="2286000"/>
                <a:gridCol w="4206240"/>
                <a:gridCol w="4690872"/>
              </a:tblGrid>
              <a:tr h="0">
                <a:tc>
                  <a:txBody>
                    <a:bodyPr/>
                    <a:lstStyle/>
                    <a:p>
                      <a:pPr indent="0" marL="0">
                        <a:buNone/>
                      </a:pPr>
                      <a:r>
                        <a:rPr lang="en-US" sz="950" b="1" spc="80" kern="0" dirty="0">
                          <a:solidFill>
                            <a:srgbClr val="FFFFFF"/>
                          </a:solidFill>
                          <a:latin typeface="Calibri" pitchFamily="34" charset="0"/>
                          <a:ea typeface="Calibri" pitchFamily="34" charset="-122"/>
                          <a:cs typeface="Calibri" pitchFamily="34" charset="-120"/>
                        </a:rPr>
                        <a:t>STAGE</a:t>
                      </a:r>
                      <a:endParaRPr lang="en-US" sz="950" dirty="0">
                        <a:latin typeface="Calibri" charset="0"/>
                        <a:ea typeface="Calibri" charset="0"/>
                        <a:cs typeface="Calibri" charset="0"/>
                      </a:endParaRPr>
                    </a:p>
                  </a:txBody>
                  <a:tcPr marL="82296" marR="82296" marT="82296" marB="82296" anchor="ctr">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1F3864"/>
                    </a:solidFill>
                  </a:tcPr>
                </a:tc>
                <a:tc>
                  <a:txBody>
                    <a:bodyPr/>
                    <a:lstStyle/>
                    <a:p>
                      <a:pPr indent="0" marL="0">
                        <a:buNone/>
                      </a:pPr>
                      <a:r>
                        <a:rPr lang="en-US" sz="950" b="1" spc="80" kern="0" dirty="0">
                          <a:solidFill>
                            <a:srgbClr val="FFFFFF"/>
                          </a:solidFill>
                          <a:latin typeface="Calibri" pitchFamily="34" charset="0"/>
                          <a:ea typeface="Calibri" pitchFamily="34" charset="-122"/>
                          <a:cs typeface="Calibri" pitchFamily="34" charset="-120"/>
                        </a:rPr>
                        <a:t>WHAT IT COVERS</a:t>
                      </a:r>
                      <a:endParaRPr lang="en-US" sz="950" dirty="0">
                        <a:latin typeface="Calibri" charset="0"/>
                        <a:ea typeface="Calibri" charset="0"/>
                        <a:cs typeface="Calibri" charset="0"/>
                      </a:endParaRPr>
                    </a:p>
                  </a:txBody>
                  <a:tcPr marL="82296" marR="82296" marT="82296" marB="82296" anchor="ctr">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1F3864"/>
                    </a:solidFill>
                  </a:tcPr>
                </a:tc>
                <a:tc>
                  <a:txBody>
                    <a:bodyPr/>
                    <a:lstStyle/>
                    <a:p>
                      <a:pPr indent="0" marL="0">
                        <a:buNone/>
                      </a:pPr>
                      <a:r>
                        <a:rPr lang="en-US" sz="950" b="1" spc="80" kern="0" dirty="0">
                          <a:solidFill>
                            <a:srgbClr val="FFFFFF"/>
                          </a:solidFill>
                          <a:latin typeface="Calibri" pitchFamily="34" charset="0"/>
                          <a:ea typeface="Calibri" pitchFamily="34" charset="-122"/>
                          <a:cs typeface="Calibri" pitchFamily="34" charset="-120"/>
                        </a:rPr>
                        <a:t>WHAT DRIVES IT</a:t>
                      </a:r>
                      <a:endParaRPr lang="en-US" sz="950" dirty="0">
                        <a:latin typeface="Calibri" charset="0"/>
                        <a:ea typeface="Calibri" charset="0"/>
                        <a:cs typeface="Calibri" charset="0"/>
                      </a:endParaRPr>
                    </a:p>
                  </a:txBody>
                  <a:tcPr marL="82296" marR="82296" marT="82296" marB="82296" anchor="ctr">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1F3864"/>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MORNING</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Consistent wake time, water, 10 to 30 minutes of outdoor light, broad-spectrum sunscreen on face, ears, and neck, protein-forward first meal</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Anchors circadian rhythm, protects collagen, sets protein intake</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MIDDAY</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Training or movement block, two portions of colorful produce, sustained hydration, brief walk after the largest meal</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Dermal structure, carotenoid color, glucose disposal</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AFTERNOON</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Hardest cognitive work scheduled post-training, caffeine cutoff eight to ten hours before bed</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Executive function, sleep protection</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EVENING</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Alcohol limited or absent, last large meal two to three hours before bed, light down, screens dimmed</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Sleep architecture, inflammation, facial appearance next morning</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WEEKLY</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Two to four resistance sessions, three to four hours easy cardio, one skin and hair progress photo, one full recovery day</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All six visible signals</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r>
            </a:tbl>
          </a:graphicData>
        </a:graphic>
      </p:graphicFrame>
      <p:sp>
        <p:nvSpPr>
          <p:cNvPr id="8" name="Shape 5"/>
          <p:cNvSpPr/>
          <p:nvPr/>
        </p:nvSpPr>
        <p:spPr>
          <a:xfrm>
            <a:off x="502920" y="5870448"/>
            <a:ext cx="11183112" cy="457200"/>
          </a:xfrm>
          <a:prstGeom prst="rect">
            <a:avLst/>
          </a:prstGeom>
          <a:solidFill>
            <a:srgbClr val="0F1F3A"/>
          </a:solidFill>
          <a:ln/>
        </p:spPr>
      </p:sp>
      <p:sp>
        <p:nvSpPr>
          <p:cNvPr id="9" name="Text 6"/>
          <p:cNvSpPr/>
          <p:nvPr/>
        </p:nvSpPr>
        <p:spPr>
          <a:xfrm>
            <a:off x="704088" y="5870448"/>
            <a:ext cx="10780776" cy="457200"/>
          </a:xfrm>
          <a:prstGeom prst="rect">
            <a:avLst/>
          </a:prstGeom>
          <a:noFill/>
          <a:ln/>
        </p:spPr>
        <p:txBody>
          <a:bodyPr wrap="square" rtlCol="0" anchor="ctr"/>
          <a:lstStyle/>
          <a:p>
            <a:pPr indent="0" marL="0">
              <a:buNone/>
            </a:pPr>
            <a:r>
              <a:rPr lang="en-US" sz="1150" i="1" dirty="0">
                <a:solidFill>
                  <a:srgbClr val="E8D688"/>
                </a:solidFill>
                <a:latin typeface="Cambria" pitchFamily="34" charset="0"/>
                <a:ea typeface="Cambria" pitchFamily="34" charset="-122"/>
                <a:cs typeface="Cambria" pitchFamily="34" charset="-120"/>
              </a:rPr>
              <a:t>Men who run this blueprint on the average day outperform men who run a perfect week once a quarter.</a:t>
            </a:r>
            <a:endParaRPr lang="en-US" sz="1150" dirty="0"/>
          </a:p>
        </p:txBody>
      </p:sp>
      <p:sp>
        <p:nvSpPr>
          <p:cNvPr id="10" name="Text 7"/>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42 of 58</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The Training Week That Serves Both Longevity and Appearance</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A template men over 40 can sustain for years</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76072" y="1481328"/>
            <a:ext cx="11000232" cy="3913632"/>
          </a:xfrm>
          <a:prstGeom prst="rect">
            <a:avLst/>
          </a:prstGeom>
          <a:noFill/>
          <a:ln/>
        </p:spPr>
        <p:txBody>
          <a:bodyPr wrap="square" rtlCol="0" anchor="t"/>
          <a:lstStyle/>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Two to four resistance sessions weekly, full body or upper and lower split, with load or volume progressed over time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Prioritize the upper body pressing and pulling patterns that account for most of the variance in male bodily attractiveness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Include a hip hinge, a squat pattern, and loaded carries every week for posture, bone, and spinal strength</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Three to four hours weekly of easy conversational-pace cardio to build capillary density and cardiorespiratory fitness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One or two brief higher-intensity conditioning efforts weekly, added only after the easy base is established</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Impact or jumping work where joints and bone status allow, and only with qualified supervision if bone density is low</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Mobility work concentrated on thoracic extension, hips, and ankles rather than generalized stretching</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One genuine recovery day. Adaptation happens during recovery, and skin and hair are recovery-dependent tissues</a:t>
            </a:r>
            <a:endParaRPr lang="en-US" sz="1220" dirty="0"/>
          </a:p>
        </p:txBody>
      </p:sp>
      <p:sp>
        <p:nvSpPr>
          <p:cNvPr id="7" name="Shape 5"/>
          <p:cNvSpPr/>
          <p:nvPr/>
        </p:nvSpPr>
        <p:spPr>
          <a:xfrm>
            <a:off x="502920" y="5541264"/>
            <a:ext cx="11183112" cy="566928"/>
          </a:xfrm>
          <a:prstGeom prst="rect">
            <a:avLst/>
          </a:prstGeom>
          <a:solidFill>
            <a:srgbClr val="F7F5F0"/>
          </a:solidFill>
          <a:ln/>
        </p:spPr>
      </p:sp>
      <p:sp>
        <p:nvSpPr>
          <p:cNvPr id="8" name="Shape 6"/>
          <p:cNvSpPr/>
          <p:nvPr/>
        </p:nvSpPr>
        <p:spPr>
          <a:xfrm>
            <a:off x="502920" y="5541264"/>
            <a:ext cx="36576" cy="566928"/>
          </a:xfrm>
          <a:prstGeom prst="rect">
            <a:avLst/>
          </a:prstGeom>
          <a:solidFill>
            <a:srgbClr val="C9A227"/>
          </a:solidFill>
          <a:ln/>
        </p:spPr>
      </p:sp>
      <p:sp>
        <p:nvSpPr>
          <p:cNvPr id="9" name="Text 7"/>
          <p:cNvSpPr/>
          <p:nvPr/>
        </p:nvSpPr>
        <p:spPr>
          <a:xfrm>
            <a:off x="722376" y="5541264"/>
            <a:ext cx="10744200" cy="566928"/>
          </a:xfrm>
          <a:prstGeom prst="rect">
            <a:avLst/>
          </a:prstGeom>
          <a:noFill/>
          <a:ln/>
        </p:spPr>
        <p:txBody>
          <a:bodyPr wrap="square" rtlCol="0" anchor="ctr"/>
          <a:lstStyle/>
          <a:p>
            <a:pPr indent="0" marL="0">
              <a:buNone/>
            </a:pPr>
            <a:r>
              <a:rPr lang="en-US" sz="1150" i="1" dirty="0">
                <a:solidFill>
                  <a:srgbClr val="1F3864"/>
                </a:solidFill>
                <a:latin typeface="Cambria" pitchFamily="34" charset="0"/>
                <a:ea typeface="Cambria" pitchFamily="34" charset="-122"/>
                <a:cs typeface="Cambria" pitchFamily="34" charset="-120"/>
              </a:rPr>
              <a:t>This is the same week that supports healthspan. The appearance result is a byproduct, not a separate program.</a:t>
            </a:r>
            <a:endParaRPr lang="en-US" sz="1150" dirty="0"/>
          </a:p>
        </p:txBody>
      </p:sp>
      <p:sp>
        <p:nvSpPr>
          <p:cNvPr id="10" name="Text 8"/>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43 of 58</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Nutrition for Visible Results in Men Over 40</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Ordered by expected return on visible appearance</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76072" y="1481328"/>
            <a:ext cx="11000232" cy="3913632"/>
          </a:xfrm>
          <a:prstGeom prst="rect">
            <a:avLst/>
          </a:prstGeom>
          <a:noFill/>
          <a:ln/>
        </p:spPr>
        <p:txBody>
          <a:bodyPr wrap="square" rtlCol="0" anchor="t"/>
          <a:lstStyle/>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Protein at roughly 1.6 to 2.0 grams per kilogram of body weight daily, distributed across meals, to protect muscle during fat loss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Two additional portions of colorful produce daily, the intervention associated with measurable skin color change within six weeks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A moderate sustained energy deficit if fat loss is a goal, because facial adiposity responds to total body composition</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Glycemic control through reduced refined carbohydrate and post-meal walking, to limit collagen cross-linking through glycation</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Omega-3-rich foods and adequate fiber to support the inflammatory profile that shows up in skin quality</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Hydration adequate enough that urine is pale, since dermal appearance responds to hydration status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Alcohol minimized, given its combined effect on sleep, inflammation, visceral fat, and facial vascular change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Correction of documented deficiencies in vitamin D, iron, and zinc, tested rather than assumed</a:t>
            </a:r>
            <a:endParaRPr lang="en-US" sz="1220" dirty="0"/>
          </a:p>
        </p:txBody>
      </p:sp>
      <p:sp>
        <p:nvSpPr>
          <p:cNvPr id="7" name="Shape 5"/>
          <p:cNvSpPr/>
          <p:nvPr/>
        </p:nvSpPr>
        <p:spPr>
          <a:xfrm>
            <a:off x="502920" y="5541264"/>
            <a:ext cx="11183112" cy="566928"/>
          </a:xfrm>
          <a:prstGeom prst="rect">
            <a:avLst/>
          </a:prstGeom>
          <a:solidFill>
            <a:srgbClr val="F7F5F0"/>
          </a:solidFill>
          <a:ln/>
        </p:spPr>
      </p:sp>
      <p:sp>
        <p:nvSpPr>
          <p:cNvPr id="8" name="Shape 6"/>
          <p:cNvSpPr/>
          <p:nvPr/>
        </p:nvSpPr>
        <p:spPr>
          <a:xfrm>
            <a:off x="502920" y="5541264"/>
            <a:ext cx="36576" cy="566928"/>
          </a:xfrm>
          <a:prstGeom prst="rect">
            <a:avLst/>
          </a:prstGeom>
          <a:solidFill>
            <a:srgbClr val="C9A227"/>
          </a:solidFill>
          <a:ln/>
        </p:spPr>
      </p:sp>
      <p:sp>
        <p:nvSpPr>
          <p:cNvPr id="9" name="Text 7"/>
          <p:cNvSpPr/>
          <p:nvPr/>
        </p:nvSpPr>
        <p:spPr>
          <a:xfrm>
            <a:off x="722376" y="5541264"/>
            <a:ext cx="10744200" cy="566928"/>
          </a:xfrm>
          <a:prstGeom prst="rect">
            <a:avLst/>
          </a:prstGeom>
          <a:noFill/>
          <a:ln/>
        </p:spPr>
        <p:txBody>
          <a:bodyPr wrap="square" rtlCol="0" anchor="ctr"/>
          <a:lstStyle/>
          <a:p>
            <a:pPr indent="0" marL="0">
              <a:buNone/>
            </a:pPr>
            <a:r>
              <a:rPr lang="en-US" sz="1150" i="1" dirty="0">
                <a:solidFill>
                  <a:srgbClr val="1F3864"/>
                </a:solidFill>
                <a:latin typeface="Cambria" pitchFamily="34" charset="0"/>
                <a:ea typeface="Cambria" pitchFamily="34" charset="-122"/>
                <a:cs typeface="Cambria" pitchFamily="34" charset="-120"/>
              </a:rPr>
              <a:t>Notice what is absent: no proprietary blends, no beauty powders, no elimination protocols.</a:t>
            </a:r>
            <a:endParaRPr lang="en-US" sz="1150" dirty="0"/>
          </a:p>
        </p:txBody>
      </p:sp>
      <p:sp>
        <p:nvSpPr>
          <p:cNvPr id="10" name="Text 8"/>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44 of 58</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Recovery and Sleep: The Non-Negotiable Layer</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variable with the fastest visible payback</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76072" y="1481328"/>
            <a:ext cx="11000232" cy="3913632"/>
          </a:xfrm>
          <a:prstGeom prst="rect">
            <a:avLst/>
          </a:prstGeom>
          <a:noFill/>
          <a:ln/>
        </p:spPr>
        <p:txBody>
          <a:bodyPr wrap="square" rtlCol="0" anchor="t"/>
          <a:lstStyle/>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Seven to nine hours nightly, with a consistent wake time as the primary anchor</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A cool, dark, quiet room, since fragmented sleep produces the facial cues raters detect</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Alcohol avoided close to bed, because it fragments the second half of the night even when it speeds sleep onset</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Caffeine stopped eight to ten hours before bed, as sensitivity increases with age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Screening for sleep apnea if snoring, gasping, morning headache, or daytime sleepiness are present</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Morning outdoor light exposure, which strengthens the circadian signal more effectively than any evening intervention</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Deliberate stress reduction, given the documented shedding response to major physiological and psychological stress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At least one full recovery day weekly, because skin, hair, and connective tissue remodel during rest</a:t>
            </a:r>
            <a:endParaRPr lang="en-US" sz="1220" dirty="0"/>
          </a:p>
        </p:txBody>
      </p:sp>
      <p:sp>
        <p:nvSpPr>
          <p:cNvPr id="7" name="Shape 5"/>
          <p:cNvSpPr/>
          <p:nvPr/>
        </p:nvSpPr>
        <p:spPr>
          <a:xfrm>
            <a:off x="502920" y="5541264"/>
            <a:ext cx="11183112" cy="566928"/>
          </a:xfrm>
          <a:prstGeom prst="rect">
            <a:avLst/>
          </a:prstGeom>
          <a:solidFill>
            <a:srgbClr val="F7F5F0"/>
          </a:solidFill>
          <a:ln/>
        </p:spPr>
      </p:sp>
      <p:sp>
        <p:nvSpPr>
          <p:cNvPr id="8" name="Shape 6"/>
          <p:cNvSpPr/>
          <p:nvPr/>
        </p:nvSpPr>
        <p:spPr>
          <a:xfrm>
            <a:off x="502920" y="5541264"/>
            <a:ext cx="36576" cy="566928"/>
          </a:xfrm>
          <a:prstGeom prst="rect">
            <a:avLst/>
          </a:prstGeom>
          <a:solidFill>
            <a:srgbClr val="C9A227"/>
          </a:solidFill>
          <a:ln/>
        </p:spPr>
      </p:sp>
      <p:sp>
        <p:nvSpPr>
          <p:cNvPr id="9" name="Text 7"/>
          <p:cNvSpPr/>
          <p:nvPr/>
        </p:nvSpPr>
        <p:spPr>
          <a:xfrm>
            <a:off x="722376" y="5541264"/>
            <a:ext cx="10744200" cy="566928"/>
          </a:xfrm>
          <a:prstGeom prst="rect">
            <a:avLst/>
          </a:prstGeom>
          <a:noFill/>
          <a:ln/>
        </p:spPr>
        <p:txBody>
          <a:bodyPr wrap="square" rtlCol="0" anchor="ctr"/>
          <a:lstStyle/>
          <a:p>
            <a:pPr indent="0" marL="0">
              <a:buNone/>
            </a:pPr>
            <a:r>
              <a:rPr lang="en-US" sz="1150" i="1" dirty="0">
                <a:solidFill>
                  <a:srgbClr val="1F3864"/>
                </a:solidFill>
                <a:latin typeface="Cambria" pitchFamily="34" charset="0"/>
                <a:ea typeface="Cambria" pitchFamily="34" charset="-122"/>
                <a:cs typeface="Cambria" pitchFamily="34" charset="-120"/>
              </a:rPr>
              <a:t>A man who fixes only his sleep will look better in a week and be healthier in a year.</a:t>
            </a:r>
            <a:endParaRPr lang="en-US" sz="1150" dirty="0"/>
          </a:p>
        </p:txBody>
      </p:sp>
      <p:sp>
        <p:nvSpPr>
          <p:cNvPr id="10" name="Text 8"/>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45 of 58</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Skin and Hair Basics Worth Doing, Ranked</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A short, evidence-anchored routine for men who will not follow a long one</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76072" y="1481328"/>
            <a:ext cx="11000232" cy="3913632"/>
          </a:xfrm>
          <a:prstGeom prst="rect">
            <a:avLst/>
          </a:prstGeom>
          <a:noFill/>
          <a:ln/>
        </p:spPr>
        <p:txBody>
          <a:bodyPr wrap="square" rtlCol="0" anchor="t"/>
          <a:lstStyle/>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Broad-spectrum SPF 30 or higher on face, ears, and neck every morning, the single highest-return item on this list</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A gentle cleanser and a basic moisturizer, used consistently rather than aggressively</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A retinoid, which is the most evidence-supported topical category for photoaging, introduced slowly and discussed with a clinician first</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Sunglasses and a hat during peak exposure, which also reduces the squinting that deepens lines around the eyes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Scalp care that keeps the environment healthy without harsh daily stripping</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Annual skin examination for changing moles, which is a cancer screening item as well as an appearance one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Professional dental care and daily interdental cleaning, since oral inflammation contributes to systemic inflammatory load</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Everything else treated as optional, because the returns fall sharply after the items above</a:t>
            </a:r>
            <a:endParaRPr lang="en-US" sz="1220" dirty="0"/>
          </a:p>
        </p:txBody>
      </p:sp>
      <p:sp>
        <p:nvSpPr>
          <p:cNvPr id="7" name="Shape 5"/>
          <p:cNvSpPr/>
          <p:nvPr/>
        </p:nvSpPr>
        <p:spPr>
          <a:xfrm>
            <a:off x="502920" y="5541264"/>
            <a:ext cx="11183112" cy="566928"/>
          </a:xfrm>
          <a:prstGeom prst="rect">
            <a:avLst/>
          </a:prstGeom>
          <a:solidFill>
            <a:srgbClr val="F7F5F0"/>
          </a:solidFill>
          <a:ln/>
        </p:spPr>
      </p:sp>
      <p:sp>
        <p:nvSpPr>
          <p:cNvPr id="8" name="Shape 6"/>
          <p:cNvSpPr/>
          <p:nvPr/>
        </p:nvSpPr>
        <p:spPr>
          <a:xfrm>
            <a:off x="502920" y="5541264"/>
            <a:ext cx="36576" cy="566928"/>
          </a:xfrm>
          <a:prstGeom prst="rect">
            <a:avLst/>
          </a:prstGeom>
          <a:solidFill>
            <a:srgbClr val="C9A227"/>
          </a:solidFill>
          <a:ln/>
        </p:spPr>
      </p:sp>
      <p:sp>
        <p:nvSpPr>
          <p:cNvPr id="9" name="Text 7"/>
          <p:cNvSpPr/>
          <p:nvPr/>
        </p:nvSpPr>
        <p:spPr>
          <a:xfrm>
            <a:off x="722376" y="5541264"/>
            <a:ext cx="10744200" cy="566928"/>
          </a:xfrm>
          <a:prstGeom prst="rect">
            <a:avLst/>
          </a:prstGeom>
          <a:noFill/>
          <a:ln/>
        </p:spPr>
        <p:txBody>
          <a:bodyPr wrap="square" rtlCol="0" anchor="ctr"/>
          <a:lstStyle/>
          <a:p>
            <a:pPr indent="0" marL="0">
              <a:buNone/>
            </a:pPr>
            <a:r>
              <a:rPr lang="en-US" sz="1150" i="1" dirty="0">
                <a:solidFill>
                  <a:srgbClr val="1F3864"/>
                </a:solidFill>
                <a:latin typeface="Cambria" pitchFamily="34" charset="0"/>
                <a:ea typeface="Cambria" pitchFamily="34" charset="-122"/>
                <a:cs typeface="Cambria" pitchFamily="34" charset="-120"/>
              </a:rPr>
              <a:t>Consistency with four items beats enthusiasm with fourteen for three weeks.</a:t>
            </a:r>
            <a:endParaRPr lang="en-US" sz="1150" dirty="0"/>
          </a:p>
        </p:txBody>
      </p:sp>
      <p:sp>
        <p:nvSpPr>
          <p:cNvPr id="10" name="Text 8"/>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46 of 58</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Bloodwork Worth Tracking for Visible Progress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measurements behind the mirror</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76072" y="1481328"/>
            <a:ext cx="11000232" cy="3913632"/>
          </a:xfrm>
          <a:prstGeom prst="rect">
            <a:avLst/>
          </a:prstGeom>
          <a:noFill/>
          <a:ln/>
        </p:spPr>
        <p:txBody>
          <a:bodyPr wrap="square" rtlCol="0" anchor="t"/>
          <a:lstStyle/>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Hemoglobin A1c and fasting glucose, which govern the glycation that stiffens collagen</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A complete lipid panel, as cardiovascular health drives the perfusion that produces skin tone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High-sensitivity C-reactive protein as a general marker of the inflammatory load that shows up in skin</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Vitamin D, given its documented association with hair loss conditions and its broad role in health</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Ferritin and a complete blood count, to identify the iron status relevant to hair and energy</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Thyroid studies, since thyroid dysfunction affects skin, hair, energy, and body composition together</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Total and free testosterone with sex hormone binding globulin, drawn in the morning and repeated if low</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Blood pressure at every opportunity, which is free, silent, and the strongest single predictor on this list</a:t>
            </a:r>
            <a:endParaRPr lang="en-US" sz="1220" dirty="0"/>
          </a:p>
        </p:txBody>
      </p:sp>
      <p:sp>
        <p:nvSpPr>
          <p:cNvPr id="7" name="Shape 5"/>
          <p:cNvSpPr/>
          <p:nvPr/>
        </p:nvSpPr>
        <p:spPr>
          <a:xfrm>
            <a:off x="502920" y="5541264"/>
            <a:ext cx="11183112" cy="566928"/>
          </a:xfrm>
          <a:prstGeom prst="rect">
            <a:avLst/>
          </a:prstGeom>
          <a:solidFill>
            <a:srgbClr val="F7F5F0"/>
          </a:solidFill>
          <a:ln/>
        </p:spPr>
      </p:sp>
      <p:sp>
        <p:nvSpPr>
          <p:cNvPr id="8" name="Shape 6"/>
          <p:cNvSpPr/>
          <p:nvPr/>
        </p:nvSpPr>
        <p:spPr>
          <a:xfrm>
            <a:off x="502920" y="5541264"/>
            <a:ext cx="36576" cy="566928"/>
          </a:xfrm>
          <a:prstGeom prst="rect">
            <a:avLst/>
          </a:prstGeom>
          <a:solidFill>
            <a:srgbClr val="C9A227"/>
          </a:solidFill>
          <a:ln/>
        </p:spPr>
      </p:sp>
      <p:sp>
        <p:nvSpPr>
          <p:cNvPr id="9" name="Text 7"/>
          <p:cNvSpPr/>
          <p:nvPr/>
        </p:nvSpPr>
        <p:spPr>
          <a:xfrm>
            <a:off x="722376" y="5541264"/>
            <a:ext cx="10744200" cy="566928"/>
          </a:xfrm>
          <a:prstGeom prst="rect">
            <a:avLst/>
          </a:prstGeom>
          <a:noFill/>
          <a:ln/>
        </p:spPr>
        <p:txBody>
          <a:bodyPr wrap="square" rtlCol="0" anchor="ctr"/>
          <a:lstStyle/>
          <a:p>
            <a:pPr indent="0" marL="0">
              <a:buNone/>
            </a:pPr>
            <a:r>
              <a:rPr lang="en-US" sz="1150" i="1" dirty="0">
                <a:solidFill>
                  <a:srgbClr val="1F3864"/>
                </a:solidFill>
                <a:latin typeface="Cambria" pitchFamily="34" charset="0"/>
                <a:ea typeface="Cambria" pitchFamily="34" charset="-122"/>
                <a:cs typeface="Cambria" pitchFamily="34" charset="-120"/>
              </a:rPr>
              <a:t>Every marker here connects to something visible. That is what makes the labs motivating rather than abstract.</a:t>
            </a:r>
            <a:endParaRPr lang="en-US" sz="1150" dirty="0"/>
          </a:p>
        </p:txBody>
      </p:sp>
      <p:sp>
        <p:nvSpPr>
          <p:cNvPr id="10" name="Text 8"/>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47 of 58</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The Ninety-Day Visible Progress Timeline</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What changes when, so expectations match physiology</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02920" y="1463040"/>
            <a:ext cx="11183112" cy="457200"/>
          </a:xfrm>
          <a:prstGeom prst="rect">
            <a:avLst/>
          </a:prstGeom>
          <a:noFill/>
          <a:ln/>
        </p:spPr>
        <p:txBody>
          <a:bodyPr wrap="square" rtlCol="0" anchor="t"/>
          <a:lstStyle/>
          <a:p>
            <a:pPr indent="0" marL="0">
              <a:lnSpc>
                <a:spcPct val="105000"/>
              </a:lnSpc>
              <a:buNone/>
            </a:pPr>
            <a:r>
              <a:rPr lang="en-US" sz="1150" dirty="0">
                <a:solidFill>
                  <a:srgbClr val="2B303B"/>
                </a:solidFill>
                <a:latin typeface="Calibri" pitchFamily="34" charset="0"/>
                <a:ea typeface="Calibri" pitchFamily="34" charset="-122"/>
                <a:cs typeface="Calibri" pitchFamily="34" charset="-120"/>
              </a:rPr>
              <a:t>Different tissues remodel on different clocks. Men quit because they expect skin and hair to move at the speed of energy. They do not.</a:t>
            </a:r>
            <a:endParaRPr lang="en-US" sz="1150" dirty="0"/>
          </a:p>
        </p:txBody>
      </p:sp>
      <p:graphicFrame>
        <p:nvGraphicFramePr>
          <p:cNvPr id="49" name="Table 0"/>
          <p:cNvGraphicFramePr>
            <a:graphicFrameLocks noGrp="1"/>
          </p:cNvGraphicFramePr>
          <p:nvPr>
            <p:extLst>
              <p:ext uri="{D42A27DB-BD31-4B8C-83A1-F6EECF244321}">
                <p14:modId xmlns:p14="http://schemas.microsoft.com/office/powerpoint/2010/main" val="1579011935"/>
              </p:ext>
            </p:extLst>
          </p:nvPr>
        </p:nvGraphicFramePr>
        <p:xfrm>
          <a:off x="502920" y="2011680"/>
          <a:ext cx="11183112" cy="914400"/>
        </p:xfrm>
        <a:graphic>
          <a:graphicData uri="http://schemas.openxmlformats.org/drawingml/2006/table">
            <a:tbl>
              <a:tblPr/>
              <a:tblGrid>
                <a:gridCol w="2286000"/>
                <a:gridCol w="4206240"/>
                <a:gridCol w="4690872"/>
              </a:tblGrid>
              <a:tr h="0">
                <a:tc>
                  <a:txBody>
                    <a:bodyPr/>
                    <a:lstStyle/>
                    <a:p>
                      <a:pPr indent="0" marL="0">
                        <a:buNone/>
                      </a:pPr>
                      <a:r>
                        <a:rPr lang="en-US" sz="950" b="1" spc="80" kern="0" dirty="0">
                          <a:solidFill>
                            <a:srgbClr val="FFFFFF"/>
                          </a:solidFill>
                          <a:latin typeface="Calibri" pitchFamily="34" charset="0"/>
                          <a:ea typeface="Calibri" pitchFamily="34" charset="-122"/>
                          <a:cs typeface="Calibri" pitchFamily="34" charset="-120"/>
                        </a:rPr>
                        <a:t>STAGE</a:t>
                      </a:r>
                      <a:endParaRPr lang="en-US" sz="950" dirty="0">
                        <a:latin typeface="Calibri" charset="0"/>
                        <a:ea typeface="Calibri" charset="0"/>
                        <a:cs typeface="Calibri" charset="0"/>
                      </a:endParaRPr>
                    </a:p>
                  </a:txBody>
                  <a:tcPr marL="82296" marR="82296" marT="82296" marB="82296" anchor="ctr">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1F3864"/>
                    </a:solidFill>
                  </a:tcPr>
                </a:tc>
                <a:tc>
                  <a:txBody>
                    <a:bodyPr/>
                    <a:lstStyle/>
                    <a:p>
                      <a:pPr indent="0" marL="0">
                        <a:buNone/>
                      </a:pPr>
                      <a:r>
                        <a:rPr lang="en-US" sz="950" b="1" spc="80" kern="0" dirty="0">
                          <a:solidFill>
                            <a:srgbClr val="FFFFFF"/>
                          </a:solidFill>
                          <a:latin typeface="Calibri" pitchFamily="34" charset="0"/>
                          <a:ea typeface="Calibri" pitchFamily="34" charset="-122"/>
                          <a:cs typeface="Calibri" pitchFamily="34" charset="-120"/>
                        </a:rPr>
                        <a:t>WHAT IT COVERS</a:t>
                      </a:r>
                      <a:endParaRPr lang="en-US" sz="950" dirty="0">
                        <a:latin typeface="Calibri" charset="0"/>
                        <a:ea typeface="Calibri" charset="0"/>
                        <a:cs typeface="Calibri" charset="0"/>
                      </a:endParaRPr>
                    </a:p>
                  </a:txBody>
                  <a:tcPr marL="82296" marR="82296" marT="82296" marB="82296" anchor="ctr">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1F3864"/>
                    </a:solidFill>
                  </a:tcPr>
                </a:tc>
                <a:tc>
                  <a:txBody>
                    <a:bodyPr/>
                    <a:lstStyle/>
                    <a:p>
                      <a:pPr indent="0" marL="0">
                        <a:buNone/>
                      </a:pPr>
                      <a:r>
                        <a:rPr lang="en-US" sz="950" b="1" spc="80" kern="0" dirty="0">
                          <a:solidFill>
                            <a:srgbClr val="FFFFFF"/>
                          </a:solidFill>
                          <a:latin typeface="Calibri" pitchFamily="34" charset="0"/>
                          <a:ea typeface="Calibri" pitchFamily="34" charset="-122"/>
                          <a:cs typeface="Calibri" pitchFamily="34" charset="-120"/>
                        </a:rPr>
                        <a:t>WHAT DRIVES IT</a:t>
                      </a:r>
                      <a:endParaRPr lang="en-US" sz="950" dirty="0">
                        <a:latin typeface="Calibri" charset="0"/>
                        <a:ea typeface="Calibri" charset="0"/>
                        <a:cs typeface="Calibri" charset="0"/>
                      </a:endParaRPr>
                    </a:p>
                  </a:txBody>
                  <a:tcPr marL="82296" marR="82296" marT="82296" marB="82296" anchor="ctr">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1F3864"/>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WEEK 1</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Sleep quality, facial puffiness, under-eye appearance, eye clarity, energy</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Sleep, hydration, alcohol reduction</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WEEKS 2 TO 4</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Waist measurement, clothing fit, mood stability, training performance, morning appearance</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Body composition, training, recovery</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WEEKS 4 TO 8</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Measurable skin color change, visible upper body development, posture under fatigue, mental clarity</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Plant intake, resistance training, cardio base</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WEEKS 8 TO 16</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Skin elasticity and dermal structure, meaningful strength gains, established posture change, hair shedding reduction</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Sustained resistance training, corrected deficiencies</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FFFFF"/>
                    </a:solidFill>
                  </a:tcPr>
                </a:tc>
              </a:tr>
              <a:tr h="0">
                <a:tc>
                  <a:txBody>
                    <a:bodyPr/>
                    <a:lstStyle/>
                    <a:p>
                      <a:pPr indent="0" marL="0">
                        <a:buNone/>
                      </a:pPr>
                      <a:r>
                        <a:rPr lang="en-US" sz="1000" b="1" dirty="0">
                          <a:solidFill>
                            <a:srgbClr val="1F3864"/>
                          </a:solidFill>
                          <a:latin typeface="Calibri" pitchFamily="34" charset="0"/>
                          <a:ea typeface="Calibri" pitchFamily="34" charset="-122"/>
                          <a:cs typeface="Calibri" pitchFamily="34" charset="-120"/>
                        </a:rPr>
                        <a:t>MONTHS 6 TO 24</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Bone density change, hair quality improvement, cumulative photoaging prevention, durable body composition</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c>
                  <a:txBody>
                    <a:bodyPr/>
                    <a:lstStyle/>
                    <a:p>
                      <a:pPr indent="0" marL="0">
                        <a:buNone/>
                      </a:pPr>
                      <a:r>
                        <a:rPr lang="en-US" sz="1000" dirty="0">
                          <a:solidFill>
                            <a:srgbClr val="2B303B"/>
                          </a:solidFill>
                          <a:latin typeface="Calibri" pitchFamily="34" charset="0"/>
                          <a:ea typeface="Calibri" pitchFamily="34" charset="-122"/>
                          <a:cs typeface="Calibri" pitchFamily="34" charset="-120"/>
                        </a:rPr>
                        <a:t>Consistency across all six signals</a:t>
                      </a:r>
                      <a:endParaRPr lang="en-US" sz="1000" dirty="0">
                        <a:latin typeface="Calibri" charset="0"/>
                        <a:ea typeface="Calibri" charset="0"/>
                        <a:cs typeface="Calibri" charset="0"/>
                      </a:endParaRPr>
                    </a:p>
                  </a:txBody>
                  <a:tcPr marL="82296" marR="82296" marT="82296" marB="82296" anchor="t">
                    <a:lnL w="6350" cap="flat" cmpd="sng" algn="ctr">
                      <a:solidFill>
                        <a:srgbClr val="DDD8CB"/>
                      </a:solidFill>
                      <a:prstDash val="solid"/>
                      <a:round/>
                      <a:headEnd type="none" w="med" len="med"/>
                      <a:tailEnd type="none" w="med" len="med"/>
                    </a:lnL>
                    <a:lnR w="6350" cap="flat" cmpd="sng" algn="ctr">
                      <a:solidFill>
                        <a:srgbClr val="DDD8CB"/>
                      </a:solidFill>
                      <a:prstDash val="solid"/>
                      <a:round/>
                      <a:headEnd type="none" w="med" len="med"/>
                      <a:tailEnd type="none" w="med" len="med"/>
                    </a:lnR>
                    <a:lnT w="6350" cap="flat" cmpd="sng" algn="ctr">
                      <a:solidFill>
                        <a:srgbClr val="DDD8CB"/>
                      </a:solidFill>
                      <a:prstDash val="solid"/>
                      <a:round/>
                      <a:headEnd type="none" w="med" len="med"/>
                      <a:tailEnd type="none" w="med" len="med"/>
                    </a:lnT>
                    <a:lnB w="6350" cap="flat" cmpd="sng" algn="ctr">
                      <a:solidFill>
                        <a:srgbClr val="DDD8CB"/>
                      </a:solidFill>
                      <a:prstDash val="solid"/>
                      <a:round/>
                      <a:headEnd type="none" w="med" len="med"/>
                      <a:tailEnd type="none" w="med" len="med"/>
                    </a:lnB>
                    <a:solidFill>
                      <a:srgbClr val="F7F5F0"/>
                    </a:solidFill>
                  </a:tcPr>
                </a:tc>
              </a:tr>
            </a:tbl>
          </a:graphicData>
        </a:graphic>
      </p:graphicFrame>
      <p:sp>
        <p:nvSpPr>
          <p:cNvPr id="8" name="Shape 5"/>
          <p:cNvSpPr/>
          <p:nvPr/>
        </p:nvSpPr>
        <p:spPr>
          <a:xfrm>
            <a:off x="502920" y="5870448"/>
            <a:ext cx="11183112" cy="457200"/>
          </a:xfrm>
          <a:prstGeom prst="rect">
            <a:avLst/>
          </a:prstGeom>
          <a:solidFill>
            <a:srgbClr val="0F1F3A"/>
          </a:solidFill>
          <a:ln/>
        </p:spPr>
      </p:sp>
      <p:sp>
        <p:nvSpPr>
          <p:cNvPr id="9" name="Text 6"/>
          <p:cNvSpPr/>
          <p:nvPr/>
        </p:nvSpPr>
        <p:spPr>
          <a:xfrm>
            <a:off x="704088" y="5870448"/>
            <a:ext cx="10780776" cy="457200"/>
          </a:xfrm>
          <a:prstGeom prst="rect">
            <a:avLst/>
          </a:prstGeom>
          <a:noFill/>
          <a:ln/>
        </p:spPr>
        <p:txBody>
          <a:bodyPr wrap="square" rtlCol="0" anchor="ctr"/>
          <a:lstStyle/>
          <a:p>
            <a:pPr indent="0" marL="0">
              <a:buNone/>
            </a:pPr>
            <a:r>
              <a:rPr lang="en-US" sz="1150" i="1" dirty="0">
                <a:solidFill>
                  <a:srgbClr val="E8D688"/>
                </a:solidFill>
                <a:latin typeface="Cambria" pitchFamily="34" charset="0"/>
                <a:ea typeface="Cambria" pitchFamily="34" charset="-122"/>
                <a:cs typeface="Cambria" pitchFamily="34" charset="-120"/>
              </a:rPr>
              <a:t>Nothing here is fast except sleep. Everything here is durable except the results a man abandons.</a:t>
            </a:r>
            <a:endParaRPr lang="en-US" sz="1150" dirty="0"/>
          </a:p>
        </p:txBody>
      </p:sp>
      <p:sp>
        <p:nvSpPr>
          <p:cNvPr id="10" name="Text 7"/>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48 of 58</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Common Mistakes Men Make Chasing Appearance</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patterns that waste the most time and money</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76072" y="1481328"/>
            <a:ext cx="11000232" cy="3913632"/>
          </a:xfrm>
          <a:prstGeom prst="rect">
            <a:avLst/>
          </a:prstGeom>
          <a:noFill/>
          <a:ln/>
        </p:spPr>
        <p:txBody>
          <a:bodyPr wrap="square" rtlCol="0" anchor="t"/>
          <a:lstStyle/>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Buying supplements before fixing sleep, sun protection, alcohol intake, and training</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Tanning for a healthy look, which damages the collagen that determines skin quality for decades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Crash dieting, which strips muscle, triggers shedding, and hollows the face in ways that read as unwell</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Training only the muscles visible in a mirror while neglecting the back that determines posture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Avoiding heavy loading after a low bone density diagnosis instead of seeking supervised progressive training</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Treating a symptom like fatigue or hair change without testing for the metabolic or nutritional cause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Changing eight variables simultaneously, then having no idea which one produced the result</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Quitting at week three because skin and connective tissue have not yet caught up with energy and mood</a:t>
            </a:r>
            <a:endParaRPr lang="en-US" sz="1220" dirty="0"/>
          </a:p>
        </p:txBody>
      </p:sp>
      <p:sp>
        <p:nvSpPr>
          <p:cNvPr id="7" name="Shape 5"/>
          <p:cNvSpPr/>
          <p:nvPr/>
        </p:nvSpPr>
        <p:spPr>
          <a:xfrm>
            <a:off x="502920" y="5541264"/>
            <a:ext cx="11183112" cy="566928"/>
          </a:xfrm>
          <a:prstGeom prst="rect">
            <a:avLst/>
          </a:prstGeom>
          <a:solidFill>
            <a:srgbClr val="F7F5F0"/>
          </a:solidFill>
          <a:ln/>
        </p:spPr>
      </p:sp>
      <p:sp>
        <p:nvSpPr>
          <p:cNvPr id="8" name="Shape 6"/>
          <p:cNvSpPr/>
          <p:nvPr/>
        </p:nvSpPr>
        <p:spPr>
          <a:xfrm>
            <a:off x="502920" y="5541264"/>
            <a:ext cx="36576" cy="566928"/>
          </a:xfrm>
          <a:prstGeom prst="rect">
            <a:avLst/>
          </a:prstGeom>
          <a:solidFill>
            <a:srgbClr val="C9A227"/>
          </a:solidFill>
          <a:ln/>
        </p:spPr>
      </p:sp>
      <p:sp>
        <p:nvSpPr>
          <p:cNvPr id="9" name="Text 7"/>
          <p:cNvSpPr/>
          <p:nvPr/>
        </p:nvSpPr>
        <p:spPr>
          <a:xfrm>
            <a:off x="722376" y="5541264"/>
            <a:ext cx="10744200" cy="566928"/>
          </a:xfrm>
          <a:prstGeom prst="rect">
            <a:avLst/>
          </a:prstGeom>
          <a:noFill/>
          <a:ln/>
        </p:spPr>
        <p:txBody>
          <a:bodyPr wrap="square" rtlCol="0" anchor="ctr"/>
          <a:lstStyle/>
          <a:p>
            <a:pPr indent="0" marL="0">
              <a:buNone/>
            </a:pPr>
            <a:r>
              <a:rPr lang="en-US" sz="1150" i="1" dirty="0">
                <a:solidFill>
                  <a:srgbClr val="1F3864"/>
                </a:solidFill>
                <a:latin typeface="Cambria" pitchFamily="34" charset="0"/>
                <a:ea typeface="Cambria" pitchFamily="34" charset="-122"/>
                <a:cs typeface="Cambria" pitchFamily="34" charset="-120"/>
              </a:rPr>
              <a:t>Nearly every mistake here is a sequencing error rather than an effort error.</a:t>
            </a:r>
            <a:endParaRPr lang="en-US" sz="1150" dirty="0"/>
          </a:p>
        </p:txBody>
      </p:sp>
      <p:sp>
        <p:nvSpPr>
          <p:cNvPr id="10" name="Text 8"/>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49 of 58</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About Dr. John Spencer Ellis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Experience over theory. Structure over motivation.</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02920" y="1481328"/>
            <a:ext cx="7223760" cy="4480560"/>
          </a:xfrm>
          <a:prstGeom prst="rect">
            <a:avLst/>
          </a:prstGeom>
          <a:noFill/>
          <a:ln/>
        </p:spPr>
        <p:txBody>
          <a:bodyPr wrap="square" rtlCol="0" anchor="t"/>
          <a:lstStyle/>
          <a:p>
            <a:pPr indent="0" marL="0">
              <a:lnSpc>
                <a:spcPct val="112000"/>
              </a:lnSpc>
              <a:spcAft>
                <a:spcPts val="900"/>
              </a:spcAft>
              <a:buNone/>
            </a:pPr>
            <a:r>
              <a:rPr lang="en-US" sz="1200" dirty="0">
                <a:solidFill>
                  <a:srgbClr val="2B303B"/>
                </a:solidFill>
                <a:latin typeface="Calibri" pitchFamily="34" charset="0"/>
                <a:ea typeface="Calibri" pitchFamily="34" charset="-122"/>
                <a:cs typeface="Calibri" pitchFamily="34" charset="-120"/>
              </a:rPr>
              <a:t>Dr. John Spencer Ellis is an internationally recognized performance and life optimization coach with more than three decades of professional work in men's health, fitness, wellness, and aesthetic optimization. Originally from Orange County, California, he is now based in Las Vegas, Nevada, and his educational work has reached men in more than 65 countries.</a:t>
            </a:r>
            <a:endParaRPr lang="en-US" sz="1200" dirty="0"/>
          </a:p>
          <a:p>
            <a:pPr indent="0" marL="0">
              <a:lnSpc>
                <a:spcPct val="112000"/>
              </a:lnSpc>
              <a:spcAft>
                <a:spcPts val="900"/>
              </a:spcAft>
              <a:buNone/>
            </a:pPr>
            <a:r>
              <a:rPr lang="en-US" sz="1200" dirty="0">
                <a:solidFill>
                  <a:srgbClr val="2B303B"/>
                </a:solidFill>
                <a:latin typeface="Calibri" pitchFamily="34" charset="0"/>
                <a:ea typeface="Calibri" pitchFamily="34" charset="-122"/>
                <a:cs typeface="Calibri" pitchFamily="34" charset="-120"/>
              </a:rPr>
              <a:t>He is the chief executive of NESTA and the Spencer Institute, organizations through which he has educated coaches and trainers worldwide, and he is a seven-time bestselling author and four-time Amazon number one bestseller.</a:t>
            </a:r>
            <a:endParaRPr lang="en-US" sz="1200" dirty="0"/>
          </a:p>
          <a:p>
            <a:pPr indent="0" marL="0">
              <a:lnSpc>
                <a:spcPct val="112000"/>
              </a:lnSpc>
              <a:buNone/>
            </a:pPr>
            <a:r>
              <a:rPr lang="en-US" sz="1200" dirty="0">
                <a:solidFill>
                  <a:srgbClr val="2B303B"/>
                </a:solidFill>
                <a:latin typeface="Calibri" pitchFamily="34" charset="0"/>
                <a:ea typeface="Calibri" pitchFamily="34" charset="-122"/>
                <a:cs typeface="Calibri" pitchFamily="34" charset="-120"/>
              </a:rPr>
              <a:t>His coaching practice serves accomplished men over 40 across four connected pillars: health, mindset, income, and lifestyle. This presentation reflects that integrated approach applied to a question men ask constantly and rarely say out loud.</a:t>
            </a:r>
            <a:endParaRPr lang="en-US" sz="1200" dirty="0"/>
          </a:p>
        </p:txBody>
      </p:sp>
      <p:pic>
        <p:nvPicPr>
          <p:cNvPr id="7" name="Image 0" descr="/home/claude/jse-photo.jpg">    </p:cNvPr>
          <p:cNvPicPr>
            <a:picLocks noChangeAspect="1"/>
          </p:cNvPicPr>
          <p:nvPr/>
        </p:nvPicPr>
        <p:blipFill>
          <a:blip r:embed="rId1"/>
          <a:stretch>
            <a:fillRect/>
          </a:stretch>
        </p:blipFill>
        <p:spPr>
          <a:xfrm>
            <a:off x="7973568" y="1481328"/>
            <a:ext cx="3474720" cy="4636008"/>
          </a:xfrm>
          <a:prstGeom prst="rect">
            <a:avLst/>
          </a:prstGeom>
        </p:spPr>
      </p:pic>
      <p:sp>
        <p:nvSpPr>
          <p:cNvPr id="8" name="Shape 5"/>
          <p:cNvSpPr/>
          <p:nvPr/>
        </p:nvSpPr>
        <p:spPr>
          <a:xfrm>
            <a:off x="7973568" y="1481328"/>
            <a:ext cx="3474720" cy="4636008"/>
          </a:xfrm>
          <a:prstGeom prst="rect">
            <a:avLst/>
          </a:prstGeom>
          <a:ln w="12700">
            <a:solidFill>
              <a:srgbClr val="C9A227"/>
            </a:solidFill>
            <a:prstDash val="solid"/>
          </a:ln>
        </p:spPr>
      </p:sp>
      <p:sp>
        <p:nvSpPr>
          <p:cNvPr id="9" name="Text 6"/>
          <p:cNvSpPr/>
          <p:nvPr/>
        </p:nvSpPr>
        <p:spPr>
          <a:xfrm>
            <a:off x="7973568" y="6144768"/>
            <a:ext cx="3474720" cy="310896"/>
          </a:xfrm>
          <a:prstGeom prst="rect">
            <a:avLst/>
          </a:prstGeom>
          <a:noFill/>
          <a:ln/>
        </p:spPr>
        <p:txBody>
          <a:bodyPr wrap="square" rtlCol="0" anchor="ctr"/>
          <a:lstStyle/>
          <a:p>
            <a:pPr indent="0" marL="0">
              <a:buNone/>
            </a:pPr>
            <a:r>
              <a:rPr lang="en-US" sz="780" i="1" dirty="0">
                <a:solidFill>
                  <a:srgbClr val="6B7280"/>
                </a:solidFill>
                <a:latin typeface="Calibri" pitchFamily="34" charset="0"/>
                <a:ea typeface="Calibri" pitchFamily="34" charset="-122"/>
                <a:cs typeface="Calibri" pitchFamily="34" charset="-120"/>
              </a:rPr>
              <a:t>Dr. John Spencer Ellis, men's longevity expert and performance coach</a:t>
            </a:r>
            <a:endParaRPr lang="en-US" sz="780" dirty="0"/>
          </a:p>
        </p:txBody>
      </p:sp>
      <p:sp>
        <p:nvSpPr>
          <p:cNvPr id="10" name="Text 7"/>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5 of 58</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Frequently Asked Questions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Part one: skin, hair, and supplements</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81328"/>
            <a:ext cx="11183112" cy="1115568"/>
          </a:xfrm>
          <a:prstGeom prst="rect">
            <a:avLst/>
          </a:prstGeom>
          <a:solidFill>
            <a:srgbClr val="F7F5F0"/>
          </a:solidFill>
          <a:ln/>
        </p:spPr>
      </p:sp>
      <p:sp>
        <p:nvSpPr>
          <p:cNvPr id="7" name="Shape 5"/>
          <p:cNvSpPr/>
          <p:nvPr/>
        </p:nvSpPr>
        <p:spPr>
          <a:xfrm>
            <a:off x="502920" y="1481328"/>
            <a:ext cx="36576" cy="1115568"/>
          </a:xfrm>
          <a:prstGeom prst="rect">
            <a:avLst/>
          </a:prstGeom>
          <a:solidFill>
            <a:srgbClr val="C9A227"/>
          </a:solidFill>
          <a:ln/>
        </p:spPr>
      </p:sp>
      <p:sp>
        <p:nvSpPr>
          <p:cNvPr id="8" name="Text 6"/>
          <p:cNvSpPr/>
          <p:nvPr/>
        </p:nvSpPr>
        <p:spPr>
          <a:xfrm>
            <a:off x="722376" y="1572768"/>
            <a:ext cx="10725912" cy="256032"/>
          </a:xfrm>
          <a:prstGeom prst="rect">
            <a:avLst/>
          </a:prstGeom>
          <a:noFill/>
          <a:ln/>
        </p:spPr>
        <p:txBody>
          <a:bodyPr wrap="square" rtlCol="0" anchor="t"/>
          <a:lstStyle/>
          <a:p>
            <a:pPr indent="0" marL="0">
              <a:buNone/>
            </a:pPr>
            <a:r>
              <a:rPr lang="en-US" sz="1150" b="1" dirty="0">
                <a:solidFill>
                  <a:srgbClr val="1F3864"/>
                </a:solidFill>
                <a:latin typeface="Calibri" pitchFamily="34" charset="0"/>
                <a:ea typeface="Calibri" pitchFamily="34" charset="-122"/>
                <a:cs typeface="Calibri" pitchFamily="34" charset="-120"/>
              </a:rPr>
              <a:t>Can a man over 50 genuinely improve skin quality, or is it too late?</a:t>
            </a:r>
            <a:endParaRPr lang="en-US" sz="1150" dirty="0"/>
          </a:p>
        </p:txBody>
      </p:sp>
      <p:sp>
        <p:nvSpPr>
          <p:cNvPr id="9" name="Text 7"/>
          <p:cNvSpPr/>
          <p:nvPr/>
        </p:nvSpPr>
        <p:spPr>
          <a:xfrm>
            <a:off x="722376" y="1847088"/>
            <a:ext cx="10725912" cy="658368"/>
          </a:xfrm>
          <a:prstGeom prst="rect">
            <a:avLst/>
          </a:prstGeom>
          <a:noFill/>
          <a:ln/>
        </p:spPr>
        <p:txBody>
          <a:bodyPr wrap="square" rtlCol="0" anchor="t"/>
          <a:lstStyle/>
          <a:p>
            <a:pPr indent="0" marL="0">
              <a:lnSpc>
                <a:spcPct val="105000"/>
              </a:lnSpc>
              <a:buNone/>
            </a:pPr>
            <a:r>
              <a:rPr lang="en-US" sz="1030" dirty="0">
                <a:solidFill>
                  <a:srgbClr val="2B303B"/>
                </a:solidFill>
                <a:latin typeface="Calibri" pitchFamily="34" charset="0"/>
                <a:ea typeface="Calibri" pitchFamily="34" charset="-122"/>
                <a:cs typeface="Calibri" pitchFamily="34" charset="-120"/>
              </a:rPr>
              <a:t>Yes. The sixteen-week training study that improved skin elasticity and dermal thickness was conducted in previously sedentary middle-aged adults. Sun protection prevents further accumulation at any age, and sleep changes facial appearance overnight regardless of age.</a:t>
            </a:r>
            <a:endParaRPr lang="en-US" sz="1030" dirty="0"/>
          </a:p>
        </p:txBody>
      </p:sp>
      <p:sp>
        <p:nvSpPr>
          <p:cNvPr id="10" name="Shape 8"/>
          <p:cNvSpPr/>
          <p:nvPr/>
        </p:nvSpPr>
        <p:spPr>
          <a:xfrm>
            <a:off x="502920" y="2724912"/>
            <a:ext cx="11183112" cy="1115568"/>
          </a:xfrm>
          <a:prstGeom prst="rect">
            <a:avLst/>
          </a:prstGeom>
          <a:solidFill>
            <a:srgbClr val="F7F5F0"/>
          </a:solidFill>
          <a:ln/>
        </p:spPr>
      </p:sp>
      <p:sp>
        <p:nvSpPr>
          <p:cNvPr id="11" name="Shape 9"/>
          <p:cNvSpPr/>
          <p:nvPr/>
        </p:nvSpPr>
        <p:spPr>
          <a:xfrm>
            <a:off x="502920" y="2724912"/>
            <a:ext cx="36576" cy="1115568"/>
          </a:xfrm>
          <a:prstGeom prst="rect">
            <a:avLst/>
          </a:prstGeom>
          <a:solidFill>
            <a:srgbClr val="C9A227"/>
          </a:solidFill>
          <a:ln/>
        </p:spPr>
      </p:sp>
      <p:sp>
        <p:nvSpPr>
          <p:cNvPr id="12" name="Text 10"/>
          <p:cNvSpPr/>
          <p:nvPr/>
        </p:nvSpPr>
        <p:spPr>
          <a:xfrm>
            <a:off x="722376" y="2816352"/>
            <a:ext cx="10725912" cy="256032"/>
          </a:xfrm>
          <a:prstGeom prst="rect">
            <a:avLst/>
          </a:prstGeom>
          <a:noFill/>
          <a:ln/>
        </p:spPr>
        <p:txBody>
          <a:bodyPr wrap="square" rtlCol="0" anchor="t"/>
          <a:lstStyle/>
          <a:p>
            <a:pPr indent="0" marL="0">
              <a:buNone/>
            </a:pPr>
            <a:r>
              <a:rPr lang="en-US" sz="1150" b="1" dirty="0">
                <a:solidFill>
                  <a:srgbClr val="1F3864"/>
                </a:solidFill>
                <a:latin typeface="Calibri" pitchFamily="34" charset="0"/>
                <a:ea typeface="Calibri" pitchFamily="34" charset="-122"/>
                <a:cs typeface="Calibri" pitchFamily="34" charset="-120"/>
              </a:rPr>
              <a:t>Do collagen supplements work?</a:t>
            </a:r>
            <a:endParaRPr lang="en-US" sz="1150" dirty="0"/>
          </a:p>
        </p:txBody>
      </p:sp>
      <p:sp>
        <p:nvSpPr>
          <p:cNvPr id="13" name="Text 11"/>
          <p:cNvSpPr/>
          <p:nvPr/>
        </p:nvSpPr>
        <p:spPr>
          <a:xfrm>
            <a:off x="722376" y="3090672"/>
            <a:ext cx="10725912" cy="658368"/>
          </a:xfrm>
          <a:prstGeom prst="rect">
            <a:avLst/>
          </a:prstGeom>
          <a:noFill/>
          <a:ln/>
        </p:spPr>
        <p:txBody>
          <a:bodyPr wrap="square" rtlCol="0" anchor="t"/>
          <a:lstStyle/>
          <a:p>
            <a:pPr indent="0" marL="0">
              <a:lnSpc>
                <a:spcPct val="105000"/>
              </a:lnSpc>
              <a:buNone/>
            </a:pPr>
            <a:r>
              <a:rPr lang="en-US" sz="1030" dirty="0">
                <a:solidFill>
                  <a:srgbClr val="2B303B"/>
                </a:solidFill>
                <a:latin typeface="Calibri" pitchFamily="34" charset="0"/>
                <a:ea typeface="Calibri" pitchFamily="34" charset="-122"/>
                <a:cs typeface="Calibri" pitchFamily="34" charset="-120"/>
              </a:rPr>
              <a:t>The honest answer is that the highest-quality trials and the non-industry-funded trials showed no significant effect on hydration, elasticity, or wrinkles. Overall pooled data looked positive, but that result was driven by lower-quality and industry-funded studies.</a:t>
            </a:r>
            <a:endParaRPr lang="en-US" sz="1030" dirty="0"/>
          </a:p>
        </p:txBody>
      </p:sp>
      <p:sp>
        <p:nvSpPr>
          <p:cNvPr id="14" name="Shape 12"/>
          <p:cNvSpPr/>
          <p:nvPr/>
        </p:nvSpPr>
        <p:spPr>
          <a:xfrm>
            <a:off x="502920" y="3968496"/>
            <a:ext cx="11183112" cy="1115568"/>
          </a:xfrm>
          <a:prstGeom prst="rect">
            <a:avLst/>
          </a:prstGeom>
          <a:solidFill>
            <a:srgbClr val="F7F5F0"/>
          </a:solidFill>
          <a:ln/>
        </p:spPr>
      </p:sp>
      <p:sp>
        <p:nvSpPr>
          <p:cNvPr id="15" name="Shape 13"/>
          <p:cNvSpPr/>
          <p:nvPr/>
        </p:nvSpPr>
        <p:spPr>
          <a:xfrm>
            <a:off x="502920" y="3968496"/>
            <a:ext cx="36576" cy="1115568"/>
          </a:xfrm>
          <a:prstGeom prst="rect">
            <a:avLst/>
          </a:prstGeom>
          <a:solidFill>
            <a:srgbClr val="C9A227"/>
          </a:solidFill>
          <a:ln/>
        </p:spPr>
      </p:sp>
      <p:sp>
        <p:nvSpPr>
          <p:cNvPr id="16" name="Text 14"/>
          <p:cNvSpPr/>
          <p:nvPr/>
        </p:nvSpPr>
        <p:spPr>
          <a:xfrm>
            <a:off x="722376" y="4059936"/>
            <a:ext cx="10725912" cy="256032"/>
          </a:xfrm>
          <a:prstGeom prst="rect">
            <a:avLst/>
          </a:prstGeom>
          <a:noFill/>
          <a:ln/>
        </p:spPr>
        <p:txBody>
          <a:bodyPr wrap="square" rtlCol="0" anchor="t"/>
          <a:lstStyle/>
          <a:p>
            <a:pPr indent="0" marL="0">
              <a:buNone/>
            </a:pPr>
            <a:r>
              <a:rPr lang="en-US" sz="1150" b="1" dirty="0">
                <a:solidFill>
                  <a:srgbClr val="1F3864"/>
                </a:solidFill>
                <a:latin typeface="Calibri" pitchFamily="34" charset="0"/>
                <a:ea typeface="Calibri" pitchFamily="34" charset="-122"/>
                <a:cs typeface="Calibri" pitchFamily="34" charset="-120"/>
              </a:rPr>
              <a:t>Will building muscle improve how my face looks?</a:t>
            </a:r>
            <a:endParaRPr lang="en-US" sz="1150" dirty="0"/>
          </a:p>
        </p:txBody>
      </p:sp>
      <p:sp>
        <p:nvSpPr>
          <p:cNvPr id="17" name="Text 15"/>
          <p:cNvSpPr/>
          <p:nvPr/>
        </p:nvSpPr>
        <p:spPr>
          <a:xfrm>
            <a:off x="722376" y="4334256"/>
            <a:ext cx="10725912" cy="658368"/>
          </a:xfrm>
          <a:prstGeom prst="rect">
            <a:avLst/>
          </a:prstGeom>
          <a:noFill/>
          <a:ln/>
        </p:spPr>
        <p:txBody>
          <a:bodyPr wrap="square" rtlCol="0" anchor="t"/>
          <a:lstStyle/>
          <a:p>
            <a:pPr indent="0" marL="0">
              <a:lnSpc>
                <a:spcPct val="105000"/>
              </a:lnSpc>
              <a:buNone/>
            </a:pPr>
            <a:r>
              <a:rPr lang="en-US" sz="1030" dirty="0">
                <a:solidFill>
                  <a:srgbClr val="2B303B"/>
                </a:solidFill>
                <a:latin typeface="Calibri" pitchFamily="34" charset="0"/>
                <a:ea typeface="Calibri" pitchFamily="34" charset="-122"/>
                <a:cs typeface="Calibri" pitchFamily="34" charset="-120"/>
              </a:rPr>
              <a:t>Indirectly and substantially. Fat loss reduces facial adiposity, which raters read as improved health and attractiveness, and resistance training independently improves dermal structure and lowers inflammatory factors.</a:t>
            </a:r>
            <a:endParaRPr lang="en-US" sz="1030" dirty="0"/>
          </a:p>
        </p:txBody>
      </p:sp>
      <p:sp>
        <p:nvSpPr>
          <p:cNvPr id="18" name="Shape 16"/>
          <p:cNvSpPr/>
          <p:nvPr/>
        </p:nvSpPr>
        <p:spPr>
          <a:xfrm>
            <a:off x="502920" y="5212080"/>
            <a:ext cx="11183112" cy="1115568"/>
          </a:xfrm>
          <a:prstGeom prst="rect">
            <a:avLst/>
          </a:prstGeom>
          <a:solidFill>
            <a:srgbClr val="F7F5F0"/>
          </a:solidFill>
          <a:ln/>
        </p:spPr>
      </p:sp>
      <p:sp>
        <p:nvSpPr>
          <p:cNvPr id="19" name="Shape 17"/>
          <p:cNvSpPr/>
          <p:nvPr/>
        </p:nvSpPr>
        <p:spPr>
          <a:xfrm>
            <a:off x="502920" y="5212080"/>
            <a:ext cx="36576" cy="1115568"/>
          </a:xfrm>
          <a:prstGeom prst="rect">
            <a:avLst/>
          </a:prstGeom>
          <a:solidFill>
            <a:srgbClr val="C9A227"/>
          </a:solidFill>
          <a:ln/>
        </p:spPr>
      </p:sp>
      <p:sp>
        <p:nvSpPr>
          <p:cNvPr id="20" name="Text 18"/>
          <p:cNvSpPr/>
          <p:nvPr/>
        </p:nvSpPr>
        <p:spPr>
          <a:xfrm>
            <a:off x="722376" y="5303520"/>
            <a:ext cx="10725912" cy="256032"/>
          </a:xfrm>
          <a:prstGeom prst="rect">
            <a:avLst/>
          </a:prstGeom>
          <a:noFill/>
          <a:ln/>
        </p:spPr>
        <p:txBody>
          <a:bodyPr wrap="square" rtlCol="0" anchor="t"/>
          <a:lstStyle/>
          <a:p>
            <a:pPr indent="0" marL="0">
              <a:buNone/>
            </a:pPr>
            <a:r>
              <a:rPr lang="en-US" sz="1150" b="1" dirty="0">
                <a:solidFill>
                  <a:srgbClr val="1F3864"/>
                </a:solidFill>
                <a:latin typeface="Calibri" pitchFamily="34" charset="0"/>
                <a:ea typeface="Calibri" pitchFamily="34" charset="-122"/>
                <a:cs typeface="Calibri" pitchFamily="34" charset="-120"/>
              </a:rPr>
              <a:t>Can anything regrow hair that is already gone from male pattern loss?</a:t>
            </a:r>
            <a:endParaRPr lang="en-US" sz="1150" dirty="0"/>
          </a:p>
        </p:txBody>
      </p:sp>
      <p:sp>
        <p:nvSpPr>
          <p:cNvPr id="21" name="Text 19"/>
          <p:cNvSpPr/>
          <p:nvPr/>
        </p:nvSpPr>
        <p:spPr>
          <a:xfrm>
            <a:off x="722376" y="5577840"/>
            <a:ext cx="10725912" cy="658368"/>
          </a:xfrm>
          <a:prstGeom prst="rect">
            <a:avLst/>
          </a:prstGeom>
          <a:noFill/>
          <a:ln/>
        </p:spPr>
        <p:txBody>
          <a:bodyPr wrap="square" rtlCol="0" anchor="t"/>
          <a:lstStyle/>
          <a:p>
            <a:pPr indent="0" marL="0">
              <a:lnSpc>
                <a:spcPct val="105000"/>
              </a:lnSpc>
              <a:buNone/>
            </a:pPr>
            <a:r>
              <a:rPr lang="en-US" sz="1030" dirty="0">
                <a:solidFill>
                  <a:srgbClr val="2B303B"/>
                </a:solidFill>
                <a:latin typeface="Calibri" pitchFamily="34" charset="0"/>
                <a:ea typeface="Calibri" pitchFamily="34" charset="-122"/>
                <a:cs typeface="Calibri" pitchFamily="34" charset="-120"/>
              </a:rPr>
              <a:t>Genetics and androgen action drive that pattern, and lifestyle does not reverse it. Proven medical treatments exist and are decisions for a physician. Lifestyle protects the quality and density of the hair still present.</a:t>
            </a:r>
            <a:endParaRPr lang="en-US" sz="1030" dirty="0"/>
          </a:p>
        </p:txBody>
      </p:sp>
      <p:sp>
        <p:nvSpPr>
          <p:cNvPr id="22" name="Text 20"/>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50 of 58</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Frequently Asked Questions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Part two: training, sleep, and expectations</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81328"/>
            <a:ext cx="11183112" cy="1115568"/>
          </a:xfrm>
          <a:prstGeom prst="rect">
            <a:avLst/>
          </a:prstGeom>
          <a:solidFill>
            <a:srgbClr val="F7F5F0"/>
          </a:solidFill>
          <a:ln/>
        </p:spPr>
      </p:sp>
      <p:sp>
        <p:nvSpPr>
          <p:cNvPr id="7" name="Shape 5"/>
          <p:cNvSpPr/>
          <p:nvPr/>
        </p:nvSpPr>
        <p:spPr>
          <a:xfrm>
            <a:off x="502920" y="1481328"/>
            <a:ext cx="36576" cy="1115568"/>
          </a:xfrm>
          <a:prstGeom prst="rect">
            <a:avLst/>
          </a:prstGeom>
          <a:solidFill>
            <a:srgbClr val="C9A227"/>
          </a:solidFill>
          <a:ln/>
        </p:spPr>
      </p:sp>
      <p:sp>
        <p:nvSpPr>
          <p:cNvPr id="8" name="Text 6"/>
          <p:cNvSpPr/>
          <p:nvPr/>
        </p:nvSpPr>
        <p:spPr>
          <a:xfrm>
            <a:off x="722376" y="1572768"/>
            <a:ext cx="10725912" cy="256032"/>
          </a:xfrm>
          <a:prstGeom prst="rect">
            <a:avLst/>
          </a:prstGeom>
          <a:noFill/>
          <a:ln/>
        </p:spPr>
        <p:txBody>
          <a:bodyPr wrap="square" rtlCol="0" anchor="t"/>
          <a:lstStyle/>
          <a:p>
            <a:pPr indent="0" marL="0">
              <a:buNone/>
            </a:pPr>
            <a:r>
              <a:rPr lang="en-US" sz="1150" b="1" dirty="0">
                <a:solidFill>
                  <a:srgbClr val="1F3864"/>
                </a:solidFill>
                <a:latin typeface="Calibri" pitchFamily="34" charset="0"/>
                <a:ea typeface="Calibri" pitchFamily="34" charset="-122"/>
                <a:cs typeface="Calibri" pitchFamily="34" charset="-120"/>
              </a:rPr>
              <a:t>How much training does this actually require?</a:t>
            </a:r>
            <a:endParaRPr lang="en-US" sz="1150" dirty="0"/>
          </a:p>
        </p:txBody>
      </p:sp>
      <p:sp>
        <p:nvSpPr>
          <p:cNvPr id="9" name="Text 7"/>
          <p:cNvSpPr/>
          <p:nvPr/>
        </p:nvSpPr>
        <p:spPr>
          <a:xfrm>
            <a:off x="722376" y="1847088"/>
            <a:ext cx="10725912" cy="658368"/>
          </a:xfrm>
          <a:prstGeom prst="rect">
            <a:avLst/>
          </a:prstGeom>
          <a:noFill/>
          <a:ln/>
        </p:spPr>
        <p:txBody>
          <a:bodyPr wrap="square" rtlCol="0" anchor="t"/>
          <a:lstStyle/>
          <a:p>
            <a:pPr indent="0" marL="0">
              <a:lnSpc>
                <a:spcPct val="105000"/>
              </a:lnSpc>
              <a:buNone/>
            </a:pPr>
            <a:r>
              <a:rPr lang="en-US" sz="1030" dirty="0">
                <a:solidFill>
                  <a:srgbClr val="2B303B"/>
                </a:solidFill>
                <a:latin typeface="Calibri" pitchFamily="34" charset="0"/>
                <a:ea typeface="Calibri" pitchFamily="34" charset="-122"/>
                <a:cs typeface="Calibri" pitchFamily="34" charset="-120"/>
              </a:rPr>
              <a:t>Two to four resistance sessions and three to four hours of easy cardio weekly covers the evidence base for skin, frame, bone, posture, and cognition. That is a schedule most men can hold for decades rather than months.</a:t>
            </a:r>
            <a:endParaRPr lang="en-US" sz="1030" dirty="0"/>
          </a:p>
        </p:txBody>
      </p:sp>
      <p:sp>
        <p:nvSpPr>
          <p:cNvPr id="10" name="Shape 8"/>
          <p:cNvSpPr/>
          <p:nvPr/>
        </p:nvSpPr>
        <p:spPr>
          <a:xfrm>
            <a:off x="502920" y="2724912"/>
            <a:ext cx="11183112" cy="1115568"/>
          </a:xfrm>
          <a:prstGeom prst="rect">
            <a:avLst/>
          </a:prstGeom>
          <a:solidFill>
            <a:srgbClr val="F7F5F0"/>
          </a:solidFill>
          <a:ln/>
        </p:spPr>
      </p:sp>
      <p:sp>
        <p:nvSpPr>
          <p:cNvPr id="11" name="Shape 9"/>
          <p:cNvSpPr/>
          <p:nvPr/>
        </p:nvSpPr>
        <p:spPr>
          <a:xfrm>
            <a:off x="502920" y="2724912"/>
            <a:ext cx="36576" cy="1115568"/>
          </a:xfrm>
          <a:prstGeom prst="rect">
            <a:avLst/>
          </a:prstGeom>
          <a:solidFill>
            <a:srgbClr val="C9A227"/>
          </a:solidFill>
          <a:ln/>
        </p:spPr>
      </p:sp>
      <p:sp>
        <p:nvSpPr>
          <p:cNvPr id="12" name="Text 10"/>
          <p:cNvSpPr/>
          <p:nvPr/>
        </p:nvSpPr>
        <p:spPr>
          <a:xfrm>
            <a:off x="722376" y="2816352"/>
            <a:ext cx="10725912" cy="256032"/>
          </a:xfrm>
          <a:prstGeom prst="rect">
            <a:avLst/>
          </a:prstGeom>
          <a:noFill/>
          <a:ln/>
        </p:spPr>
        <p:txBody>
          <a:bodyPr wrap="square" rtlCol="0" anchor="t"/>
          <a:lstStyle/>
          <a:p>
            <a:pPr indent="0" marL="0">
              <a:buNone/>
            </a:pPr>
            <a:r>
              <a:rPr lang="en-US" sz="1150" b="1" dirty="0">
                <a:solidFill>
                  <a:srgbClr val="1F3864"/>
                </a:solidFill>
                <a:latin typeface="Calibri" pitchFamily="34" charset="0"/>
                <a:ea typeface="Calibri" pitchFamily="34" charset="-122"/>
                <a:cs typeface="Calibri" pitchFamily="34" charset="-120"/>
              </a:rPr>
              <a:t>Is cardio or lifting better for appearance?</a:t>
            </a:r>
            <a:endParaRPr lang="en-US" sz="1150" dirty="0"/>
          </a:p>
        </p:txBody>
      </p:sp>
      <p:sp>
        <p:nvSpPr>
          <p:cNvPr id="13" name="Text 11"/>
          <p:cNvSpPr/>
          <p:nvPr/>
        </p:nvSpPr>
        <p:spPr>
          <a:xfrm>
            <a:off x="722376" y="3090672"/>
            <a:ext cx="10725912" cy="658368"/>
          </a:xfrm>
          <a:prstGeom prst="rect">
            <a:avLst/>
          </a:prstGeom>
          <a:noFill/>
          <a:ln/>
        </p:spPr>
        <p:txBody>
          <a:bodyPr wrap="square" rtlCol="0" anchor="t"/>
          <a:lstStyle/>
          <a:p>
            <a:pPr indent="0" marL="0">
              <a:lnSpc>
                <a:spcPct val="105000"/>
              </a:lnSpc>
              <a:buNone/>
            </a:pPr>
            <a:r>
              <a:rPr lang="en-US" sz="1030" dirty="0">
                <a:solidFill>
                  <a:srgbClr val="2B303B"/>
                </a:solidFill>
                <a:latin typeface="Calibri" pitchFamily="34" charset="0"/>
                <a:ea typeface="Calibri" pitchFamily="34" charset="-122"/>
                <a:cs typeface="Calibri" pitchFamily="34" charset="-120"/>
              </a:rPr>
              <a:t>Both improved skin elasticity and upper dermal structure in controlled comparison. Resistance training additionally increased dermal thickness and drives the upper body strength cues that dominate male bodily attractiveness. Do both, prioritize lifting.</a:t>
            </a:r>
            <a:endParaRPr lang="en-US" sz="1030" dirty="0"/>
          </a:p>
        </p:txBody>
      </p:sp>
      <p:sp>
        <p:nvSpPr>
          <p:cNvPr id="14" name="Shape 12"/>
          <p:cNvSpPr/>
          <p:nvPr/>
        </p:nvSpPr>
        <p:spPr>
          <a:xfrm>
            <a:off x="502920" y="3968496"/>
            <a:ext cx="11183112" cy="1115568"/>
          </a:xfrm>
          <a:prstGeom prst="rect">
            <a:avLst/>
          </a:prstGeom>
          <a:solidFill>
            <a:srgbClr val="F7F5F0"/>
          </a:solidFill>
          <a:ln/>
        </p:spPr>
      </p:sp>
      <p:sp>
        <p:nvSpPr>
          <p:cNvPr id="15" name="Shape 13"/>
          <p:cNvSpPr/>
          <p:nvPr/>
        </p:nvSpPr>
        <p:spPr>
          <a:xfrm>
            <a:off x="502920" y="3968496"/>
            <a:ext cx="36576" cy="1115568"/>
          </a:xfrm>
          <a:prstGeom prst="rect">
            <a:avLst/>
          </a:prstGeom>
          <a:solidFill>
            <a:srgbClr val="C9A227"/>
          </a:solidFill>
          <a:ln/>
        </p:spPr>
      </p:sp>
      <p:sp>
        <p:nvSpPr>
          <p:cNvPr id="16" name="Text 14"/>
          <p:cNvSpPr/>
          <p:nvPr/>
        </p:nvSpPr>
        <p:spPr>
          <a:xfrm>
            <a:off x="722376" y="4059936"/>
            <a:ext cx="10725912" cy="256032"/>
          </a:xfrm>
          <a:prstGeom prst="rect">
            <a:avLst/>
          </a:prstGeom>
          <a:noFill/>
          <a:ln/>
        </p:spPr>
        <p:txBody>
          <a:bodyPr wrap="square" rtlCol="0" anchor="t"/>
          <a:lstStyle/>
          <a:p>
            <a:pPr indent="0" marL="0">
              <a:buNone/>
            </a:pPr>
            <a:r>
              <a:rPr lang="en-US" sz="1150" b="1" dirty="0">
                <a:solidFill>
                  <a:srgbClr val="1F3864"/>
                </a:solidFill>
                <a:latin typeface="Calibri" pitchFamily="34" charset="0"/>
                <a:ea typeface="Calibri" pitchFamily="34" charset="-122"/>
                <a:cs typeface="Calibri" pitchFamily="34" charset="-120"/>
              </a:rPr>
              <a:t>How quickly will other people notice?</a:t>
            </a:r>
            <a:endParaRPr lang="en-US" sz="1150" dirty="0"/>
          </a:p>
        </p:txBody>
      </p:sp>
      <p:sp>
        <p:nvSpPr>
          <p:cNvPr id="17" name="Text 15"/>
          <p:cNvSpPr/>
          <p:nvPr/>
        </p:nvSpPr>
        <p:spPr>
          <a:xfrm>
            <a:off x="722376" y="4334256"/>
            <a:ext cx="10725912" cy="658368"/>
          </a:xfrm>
          <a:prstGeom prst="rect">
            <a:avLst/>
          </a:prstGeom>
          <a:noFill/>
          <a:ln/>
        </p:spPr>
        <p:txBody>
          <a:bodyPr wrap="square" rtlCol="0" anchor="t"/>
          <a:lstStyle/>
          <a:p>
            <a:pPr indent="0" marL="0">
              <a:lnSpc>
                <a:spcPct val="105000"/>
              </a:lnSpc>
              <a:buNone/>
            </a:pPr>
            <a:r>
              <a:rPr lang="en-US" sz="1030" dirty="0">
                <a:solidFill>
                  <a:srgbClr val="2B303B"/>
                </a:solidFill>
                <a:latin typeface="Calibri" pitchFamily="34" charset="0"/>
                <a:ea typeface="Calibri" pitchFamily="34" charset="-122"/>
                <a:cs typeface="Calibri" pitchFamily="34" charset="-120"/>
              </a:rPr>
              <a:t>Sleep-related facial changes are detectable by untrained observers after a single night. Skin color shifts from increased produce intake have been measured at six weeks. Frame and posture changes typically become obvious to others between weeks eight and sixteen.</a:t>
            </a:r>
            <a:endParaRPr lang="en-US" sz="1030" dirty="0"/>
          </a:p>
        </p:txBody>
      </p:sp>
      <p:sp>
        <p:nvSpPr>
          <p:cNvPr id="18" name="Shape 16"/>
          <p:cNvSpPr/>
          <p:nvPr/>
        </p:nvSpPr>
        <p:spPr>
          <a:xfrm>
            <a:off x="502920" y="5212080"/>
            <a:ext cx="11183112" cy="1115568"/>
          </a:xfrm>
          <a:prstGeom prst="rect">
            <a:avLst/>
          </a:prstGeom>
          <a:solidFill>
            <a:srgbClr val="F7F5F0"/>
          </a:solidFill>
          <a:ln/>
        </p:spPr>
      </p:sp>
      <p:sp>
        <p:nvSpPr>
          <p:cNvPr id="19" name="Shape 17"/>
          <p:cNvSpPr/>
          <p:nvPr/>
        </p:nvSpPr>
        <p:spPr>
          <a:xfrm>
            <a:off x="502920" y="5212080"/>
            <a:ext cx="36576" cy="1115568"/>
          </a:xfrm>
          <a:prstGeom prst="rect">
            <a:avLst/>
          </a:prstGeom>
          <a:solidFill>
            <a:srgbClr val="C9A227"/>
          </a:solidFill>
          <a:ln/>
        </p:spPr>
      </p:sp>
      <p:sp>
        <p:nvSpPr>
          <p:cNvPr id="20" name="Text 18"/>
          <p:cNvSpPr/>
          <p:nvPr/>
        </p:nvSpPr>
        <p:spPr>
          <a:xfrm>
            <a:off x="722376" y="5303520"/>
            <a:ext cx="10725912" cy="256032"/>
          </a:xfrm>
          <a:prstGeom prst="rect">
            <a:avLst/>
          </a:prstGeom>
          <a:noFill/>
          <a:ln/>
        </p:spPr>
        <p:txBody>
          <a:bodyPr wrap="square" rtlCol="0" anchor="t"/>
          <a:lstStyle/>
          <a:p>
            <a:pPr indent="0" marL="0">
              <a:buNone/>
            </a:pPr>
            <a:r>
              <a:rPr lang="en-US" sz="1150" b="1" dirty="0">
                <a:solidFill>
                  <a:srgbClr val="1F3864"/>
                </a:solidFill>
                <a:latin typeface="Calibri" pitchFamily="34" charset="0"/>
                <a:ea typeface="Calibri" pitchFamily="34" charset="-122"/>
                <a:cs typeface="Calibri" pitchFamily="34" charset="-120"/>
              </a:rPr>
              <a:t>Is testosterone therapy the shortcut here?</a:t>
            </a:r>
            <a:endParaRPr lang="en-US" sz="1150" dirty="0"/>
          </a:p>
        </p:txBody>
      </p:sp>
      <p:sp>
        <p:nvSpPr>
          <p:cNvPr id="21" name="Text 19"/>
          <p:cNvSpPr/>
          <p:nvPr/>
        </p:nvSpPr>
        <p:spPr>
          <a:xfrm>
            <a:off x="722376" y="5577840"/>
            <a:ext cx="10725912" cy="658368"/>
          </a:xfrm>
          <a:prstGeom prst="rect">
            <a:avLst/>
          </a:prstGeom>
          <a:noFill/>
          <a:ln/>
        </p:spPr>
        <p:txBody>
          <a:bodyPr wrap="square" rtlCol="0" anchor="t"/>
          <a:lstStyle/>
          <a:p>
            <a:pPr indent="0" marL="0">
              <a:lnSpc>
                <a:spcPct val="105000"/>
              </a:lnSpc>
              <a:buNone/>
            </a:pPr>
            <a:r>
              <a:rPr lang="en-US" sz="1030" dirty="0">
                <a:solidFill>
                  <a:srgbClr val="2B303B"/>
                </a:solidFill>
                <a:latin typeface="Calibri" pitchFamily="34" charset="0"/>
                <a:ea typeface="Calibri" pitchFamily="34" charset="-122"/>
                <a:cs typeface="Calibri" pitchFamily="34" charset="-120"/>
              </a:rPr>
              <a:t>It is a monitored medical treatment for men with confirmed low levels and symptoms, not an appearance product. For men whose low levels stem from excess body fat, guidance treats weight loss as the first-line approach.</a:t>
            </a:r>
            <a:endParaRPr lang="en-US" sz="1030" dirty="0"/>
          </a:p>
        </p:txBody>
      </p:sp>
      <p:sp>
        <p:nvSpPr>
          <p:cNvPr id="22" name="Text 20"/>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51 of 58</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Key Takeaways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essential summary of longevity and male attractiveness</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76072" y="1481328"/>
            <a:ext cx="11000232" cy="3913632"/>
          </a:xfrm>
          <a:prstGeom prst="rect">
            <a:avLst/>
          </a:prstGeom>
          <a:noFill/>
          <a:ln/>
        </p:spPr>
        <p:txBody>
          <a:bodyPr wrap="square" rtlCol="0" anchor="t"/>
          <a:lstStyle/>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Attractiveness judgments and health judgments are closely intertwined, which means improving physiology changes perception</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Perceived age predicted survival in a large twin study, making how old a man looks a legitimate biomarker</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Resistance training improved skin elasticity and dermal thickness in sixteen weeks while lowering inflammatory factors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Increased fruit and vegetable intake produced measurable skin color change in six weeks, and raters preferred it to a tan</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Ultraviolet exposure is the main extrinsic cause of visible facial aging, and daily protection is the highest-return habit available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Cues of upper body strength accounted for most of the variance in men's bodily attractiveness in controlled ratings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Bone loss in men is silent and drives posture change, and supervised high-intensity training improved posture in men with low bone density</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Sleep changes facial appearance within one night and changes how willing other people are to engage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Collagen powders and most hair supplements rank far below training, sleep, sun protection, and body composition</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Six signals, one physiology. Integrated practice beats isolated products every time</a:t>
            </a:r>
            <a:endParaRPr lang="en-US" sz="1220" dirty="0"/>
          </a:p>
        </p:txBody>
      </p:sp>
      <p:sp>
        <p:nvSpPr>
          <p:cNvPr id="7" name="Shape 5"/>
          <p:cNvSpPr/>
          <p:nvPr/>
        </p:nvSpPr>
        <p:spPr>
          <a:xfrm>
            <a:off x="502920" y="5541264"/>
            <a:ext cx="11183112" cy="566928"/>
          </a:xfrm>
          <a:prstGeom prst="rect">
            <a:avLst/>
          </a:prstGeom>
          <a:solidFill>
            <a:srgbClr val="F7F5F0"/>
          </a:solidFill>
          <a:ln/>
        </p:spPr>
      </p:sp>
      <p:sp>
        <p:nvSpPr>
          <p:cNvPr id="8" name="Shape 6"/>
          <p:cNvSpPr/>
          <p:nvPr/>
        </p:nvSpPr>
        <p:spPr>
          <a:xfrm>
            <a:off x="502920" y="5541264"/>
            <a:ext cx="36576" cy="566928"/>
          </a:xfrm>
          <a:prstGeom prst="rect">
            <a:avLst/>
          </a:prstGeom>
          <a:solidFill>
            <a:srgbClr val="C9A227"/>
          </a:solidFill>
          <a:ln/>
        </p:spPr>
      </p:sp>
      <p:sp>
        <p:nvSpPr>
          <p:cNvPr id="9" name="Text 7"/>
          <p:cNvSpPr/>
          <p:nvPr/>
        </p:nvSpPr>
        <p:spPr>
          <a:xfrm>
            <a:off x="722376" y="5541264"/>
            <a:ext cx="10744200" cy="566928"/>
          </a:xfrm>
          <a:prstGeom prst="rect">
            <a:avLst/>
          </a:prstGeom>
          <a:noFill/>
          <a:ln/>
        </p:spPr>
        <p:txBody>
          <a:bodyPr wrap="square" rtlCol="0" anchor="ctr"/>
          <a:lstStyle/>
          <a:p>
            <a:pPr indent="0" marL="0">
              <a:buNone/>
            </a:pPr>
            <a:r>
              <a:rPr lang="en-US" sz="1150" i="1" dirty="0">
                <a:solidFill>
                  <a:srgbClr val="1F3864"/>
                </a:solidFill>
                <a:latin typeface="Cambria" pitchFamily="34" charset="0"/>
                <a:ea typeface="Cambria" pitchFamily="34" charset="-122"/>
                <a:cs typeface="Cambria" pitchFamily="34" charset="-120"/>
              </a:rPr>
              <a:t>Look like a man who takes care of himself, because that is exactly what the research says observers are detecting.</a:t>
            </a:r>
            <a:endParaRPr lang="en-US" sz="1150" dirty="0"/>
          </a:p>
        </p:txBody>
      </p:sp>
      <p:sp>
        <p:nvSpPr>
          <p:cNvPr id="10" name="Text 8"/>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52 of 58</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Scientific References and Sources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Part one: perception, skin, and sleep research</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02920" y="1481328"/>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Christensen K, et al. Perceived age as clinically useful biomarker of ageing: cohort study. BMJ, 2009.</a:t>
            </a:r>
            <a:endParaRPr lang="en-US" sz="1020" dirty="0"/>
          </a:p>
        </p:txBody>
      </p:sp>
      <p:sp>
        <p:nvSpPr>
          <p:cNvPr id="7" name="Text 5">
            <a:hlinkClick r:id="rId1" tooltip=""/>
          </p:cNvPr>
          <p:cNvSpPr/>
          <p:nvPr/>
        </p:nvSpPr>
        <p:spPr>
          <a:xfrm>
            <a:off x="502920" y="1728216"/>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https://pmc.ncbi.nlm.nih.gov/articles/PMC2792675/</a:t>
            </a:r>
            <a:endParaRPr lang="en-US" sz="900" dirty="0"/>
          </a:p>
        </p:txBody>
      </p:sp>
      <p:sp>
        <p:nvSpPr>
          <p:cNvPr id="8" name="Text 6"/>
          <p:cNvSpPr/>
          <p:nvPr/>
        </p:nvSpPr>
        <p:spPr>
          <a:xfrm>
            <a:off x="502920" y="2057400"/>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Perceived age and survival follow-up analysis. The Journals of Gerontology Series A, 2016.</a:t>
            </a:r>
            <a:endParaRPr lang="en-US" sz="1020" dirty="0"/>
          </a:p>
        </p:txBody>
      </p:sp>
      <p:sp>
        <p:nvSpPr>
          <p:cNvPr id="9" name="Text 7">
            <a:hlinkClick r:id="rId2" tooltip=""/>
          </p:cNvPr>
          <p:cNvSpPr/>
          <p:nvPr/>
        </p:nvSpPr>
        <p:spPr>
          <a:xfrm>
            <a:off x="502920" y="2304288"/>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https://academic.oup.com/biomedgerontology/article-abstract/71/1/72/2614169</a:t>
            </a:r>
            <a:endParaRPr lang="en-US" sz="900" dirty="0"/>
          </a:p>
        </p:txBody>
      </p:sp>
      <p:sp>
        <p:nvSpPr>
          <p:cNvPr id="10" name="Text 8"/>
          <p:cNvSpPr/>
          <p:nvPr/>
        </p:nvSpPr>
        <p:spPr>
          <a:xfrm>
            <a:off x="502920" y="2633472"/>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Coetzee V, Perrett DI, Stephen ID. Facial adiposity: a cue to health? Perception, 2009.</a:t>
            </a:r>
            <a:endParaRPr lang="en-US" sz="1020" dirty="0"/>
          </a:p>
        </p:txBody>
      </p:sp>
      <p:sp>
        <p:nvSpPr>
          <p:cNvPr id="11" name="Text 9">
            <a:hlinkClick r:id="rId3" tooltip=""/>
          </p:cNvPr>
          <p:cNvSpPr/>
          <p:nvPr/>
        </p:nvSpPr>
        <p:spPr>
          <a:xfrm>
            <a:off x="502920" y="2880360"/>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https://journals.sagepub.com/doi/10.1068/p6423</a:t>
            </a:r>
            <a:endParaRPr lang="en-US" sz="900" dirty="0"/>
          </a:p>
        </p:txBody>
      </p:sp>
      <p:sp>
        <p:nvSpPr>
          <p:cNvPr id="12" name="Text 10"/>
          <p:cNvSpPr/>
          <p:nvPr/>
        </p:nvSpPr>
        <p:spPr>
          <a:xfrm>
            <a:off x="502920" y="3209544"/>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de Jager S, Coetzee N, Coetzee V. Facial adiposity, attractiveness, and health: a review. Frontiers in Psychology, 2018.</a:t>
            </a:r>
            <a:endParaRPr lang="en-US" sz="1020" dirty="0"/>
          </a:p>
        </p:txBody>
      </p:sp>
      <p:sp>
        <p:nvSpPr>
          <p:cNvPr id="13" name="Text 11">
            <a:hlinkClick r:id="rId4" tooltip=""/>
          </p:cNvPr>
          <p:cNvSpPr/>
          <p:nvPr/>
        </p:nvSpPr>
        <p:spPr>
          <a:xfrm>
            <a:off x="502920" y="3456432"/>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https://www.ncbi.nlm.nih.gov/pmc/articles/PMC6308207/</a:t>
            </a:r>
            <a:endParaRPr lang="en-US" sz="900" dirty="0"/>
          </a:p>
        </p:txBody>
      </p:sp>
      <p:sp>
        <p:nvSpPr>
          <p:cNvPr id="14" name="Text 12"/>
          <p:cNvSpPr/>
          <p:nvPr/>
        </p:nvSpPr>
        <p:spPr>
          <a:xfrm>
            <a:off x="502920" y="3785616"/>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Nishikori S, et al. Resistance training rejuvenates aging skin by reducing circulating inflammatory factors and enhancing dermal extracellular matrices. Scientific Reports, 2023.</a:t>
            </a:r>
            <a:endParaRPr lang="en-US" sz="1020" dirty="0"/>
          </a:p>
        </p:txBody>
      </p:sp>
      <p:sp>
        <p:nvSpPr>
          <p:cNvPr id="15" name="Text 13">
            <a:hlinkClick r:id="rId5" tooltip=""/>
          </p:cNvPr>
          <p:cNvSpPr/>
          <p:nvPr/>
        </p:nvSpPr>
        <p:spPr>
          <a:xfrm>
            <a:off x="502920" y="4032504"/>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5" invalidUrl="" action="" tgtFrame="" tooltip="" history="1" highlightClick="0" endSnd="0">
                  <a:extLst>
                    <a:ext uri="{A12FA001-AC4F-418D-AE19-62706E023703}">
                      <ahyp:hlinkClr xmlns:ahyp="http://schemas.microsoft.com/office/drawing/2018/hyperlinkcolor" val="tx"/>
                    </a:ext>
                  </a:extLst>
                </a:hlinkClick>
              </a:rPr>
              <a:t>https://www.nature.com/articles/s41598-023-37207-9</a:t>
            </a:r>
            <a:endParaRPr lang="en-US" sz="900" dirty="0"/>
          </a:p>
        </p:txBody>
      </p:sp>
      <p:sp>
        <p:nvSpPr>
          <p:cNvPr id="16" name="Text 14"/>
          <p:cNvSpPr/>
          <p:nvPr/>
        </p:nvSpPr>
        <p:spPr>
          <a:xfrm>
            <a:off x="502920" y="4361688"/>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Whitehead RD, et al. You are what you eat: within-subject increases in fruit and vegetable consumption confer beneficial skin-color changes. PLOS ONE, 2012.</a:t>
            </a:r>
            <a:endParaRPr lang="en-US" sz="1020" dirty="0"/>
          </a:p>
        </p:txBody>
      </p:sp>
      <p:sp>
        <p:nvSpPr>
          <p:cNvPr id="17" name="Text 15">
            <a:hlinkClick r:id="rId6" tooltip=""/>
          </p:cNvPr>
          <p:cNvSpPr/>
          <p:nvPr/>
        </p:nvSpPr>
        <p:spPr>
          <a:xfrm>
            <a:off x="502920" y="4608576"/>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6" invalidUrl="" action="" tgtFrame="" tooltip="" history="1" highlightClick="0" endSnd="0">
                  <a:extLst>
                    <a:ext uri="{A12FA001-AC4F-418D-AE19-62706E023703}">
                      <ahyp:hlinkClr xmlns:ahyp="http://schemas.microsoft.com/office/drawing/2018/hyperlinkcolor" val="tx"/>
                    </a:ext>
                  </a:extLst>
                </a:hlinkClick>
              </a:rPr>
              <a:t>https://journals.plos.org/plosone/article?id=10.1371%2Fjournal.pone.0032988</a:t>
            </a:r>
            <a:endParaRPr lang="en-US" sz="900" dirty="0"/>
          </a:p>
        </p:txBody>
      </p:sp>
      <p:sp>
        <p:nvSpPr>
          <p:cNvPr id="18" name="Text 16"/>
          <p:cNvSpPr/>
          <p:nvPr/>
        </p:nvSpPr>
        <p:spPr>
          <a:xfrm>
            <a:off x="502920" y="4937760"/>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Axelsson J, et al. Beauty sleep: experimental study on the perceived health and attractiveness of sleep deprived people. BMJ, 2010.</a:t>
            </a:r>
            <a:endParaRPr lang="en-US" sz="1020" dirty="0"/>
          </a:p>
        </p:txBody>
      </p:sp>
      <p:sp>
        <p:nvSpPr>
          <p:cNvPr id="19" name="Text 17">
            <a:hlinkClick r:id="rId7" tooltip=""/>
          </p:cNvPr>
          <p:cNvSpPr/>
          <p:nvPr/>
        </p:nvSpPr>
        <p:spPr>
          <a:xfrm>
            <a:off x="502920" y="5184648"/>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7" invalidUrl="" action="" tgtFrame="" tooltip="" history="1" highlightClick="0" endSnd="0">
                  <a:extLst>
                    <a:ext uri="{A12FA001-AC4F-418D-AE19-62706E023703}">
                      <ahyp:hlinkClr xmlns:ahyp="http://schemas.microsoft.com/office/drawing/2018/hyperlinkcolor" val="tx"/>
                    </a:ext>
                  </a:extLst>
                </a:hlinkClick>
              </a:rPr>
              <a:t>https://www.ncbi.nlm.nih.gov/pmc/articles/PMC5451790/</a:t>
            </a:r>
            <a:endParaRPr lang="en-US" sz="900" dirty="0"/>
          </a:p>
        </p:txBody>
      </p:sp>
      <p:sp>
        <p:nvSpPr>
          <p:cNvPr id="20" name="Text 18"/>
          <p:cNvSpPr/>
          <p:nvPr/>
        </p:nvSpPr>
        <p:spPr>
          <a:xfrm>
            <a:off x="502920" y="5513832"/>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Sundelin T, et al. Negative effects of restricted sleep on facial appearance and social appeal. Royal Society Open Science, 2017.</a:t>
            </a:r>
            <a:endParaRPr lang="en-US" sz="1020" dirty="0"/>
          </a:p>
        </p:txBody>
      </p:sp>
      <p:sp>
        <p:nvSpPr>
          <p:cNvPr id="21" name="Text 19">
            <a:hlinkClick r:id="rId8" tooltip=""/>
          </p:cNvPr>
          <p:cNvSpPr/>
          <p:nvPr/>
        </p:nvSpPr>
        <p:spPr>
          <a:xfrm>
            <a:off x="502920" y="5760720"/>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8" invalidUrl="" action="" tgtFrame="" tooltip="" history="1" highlightClick="0" endSnd="0">
                  <a:extLst>
                    <a:ext uri="{A12FA001-AC4F-418D-AE19-62706E023703}">
                      <ahyp:hlinkClr xmlns:ahyp="http://schemas.microsoft.com/office/drawing/2018/hyperlinkcolor" val="tx"/>
                    </a:ext>
                  </a:extLst>
                </a:hlinkClick>
              </a:rPr>
              <a:t>https://www.ncbi.nlm.nih.gov/pmc/articles/PMC5451790/</a:t>
            </a:r>
            <a:endParaRPr lang="en-US" sz="900" dirty="0"/>
          </a:p>
        </p:txBody>
      </p:sp>
      <p:sp>
        <p:nvSpPr>
          <p:cNvPr id="22" name="Text 20"/>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53 of 58</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Scientific References and Sources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Part two: sun, smoke, hair, bone, strength, and cognition</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02920" y="1481328"/>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Objective assessment of facial skin aging and associated environmental factors in Japanese monozygotic twins.</a:t>
            </a:r>
            <a:endParaRPr lang="en-US" sz="1020" dirty="0"/>
          </a:p>
        </p:txBody>
      </p:sp>
      <p:sp>
        <p:nvSpPr>
          <p:cNvPr id="7" name="Text 5">
            <a:hlinkClick r:id="rId1" tooltip=""/>
          </p:cNvPr>
          <p:cNvSpPr/>
          <p:nvPr/>
        </p:nvSpPr>
        <p:spPr>
          <a:xfrm>
            <a:off x="502920" y="1728216"/>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https://pmc.ncbi.nlm.nih.gov/articles/PMC4141746/</a:t>
            </a:r>
            <a:endParaRPr lang="en-US" sz="900" dirty="0"/>
          </a:p>
        </p:txBody>
      </p:sp>
      <p:sp>
        <p:nvSpPr>
          <p:cNvPr id="8" name="Text 6"/>
          <p:cNvSpPr/>
          <p:nvPr/>
        </p:nvSpPr>
        <p:spPr>
          <a:xfrm>
            <a:off x="502920" y="2057400"/>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Impact of smoking and alcohol use on facial aging: results of a large multinational cross-sectional survey. Journal of Clinical and Aesthetic Dermatology, 2019.</a:t>
            </a:r>
            <a:endParaRPr lang="en-US" sz="1020" dirty="0"/>
          </a:p>
        </p:txBody>
      </p:sp>
      <p:sp>
        <p:nvSpPr>
          <p:cNvPr id="9" name="Text 7">
            <a:hlinkClick r:id="rId2" tooltip=""/>
          </p:cNvPr>
          <p:cNvSpPr/>
          <p:nvPr/>
        </p:nvSpPr>
        <p:spPr>
          <a:xfrm>
            <a:off x="502920" y="2304288"/>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https://jcadonline.com/aging-august-2019/</a:t>
            </a:r>
            <a:endParaRPr lang="en-US" sz="900" dirty="0"/>
          </a:p>
        </p:txBody>
      </p:sp>
      <p:sp>
        <p:nvSpPr>
          <p:cNvPr id="10" name="Text 8"/>
          <p:cNvSpPr/>
          <p:nvPr/>
        </p:nvSpPr>
        <p:spPr>
          <a:xfrm>
            <a:off x="502920" y="2633472"/>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Myung SK, Park CH. Effects of collagen supplements on skin aging: a systematic review and meta-analysis of randomized controlled trials. The American Journal of Medicine, 2025.</a:t>
            </a:r>
            <a:endParaRPr lang="en-US" sz="1020" dirty="0"/>
          </a:p>
        </p:txBody>
      </p:sp>
      <p:sp>
        <p:nvSpPr>
          <p:cNvPr id="11" name="Text 9">
            <a:hlinkClick r:id="rId3" tooltip=""/>
          </p:cNvPr>
          <p:cNvSpPr/>
          <p:nvPr/>
        </p:nvSpPr>
        <p:spPr>
          <a:xfrm>
            <a:off x="502920" y="2880360"/>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https://www.amjmed.com/article/S0002-9343(25)00283-9/abstract</a:t>
            </a:r>
            <a:endParaRPr lang="en-US" sz="900" dirty="0"/>
          </a:p>
        </p:txBody>
      </p:sp>
      <p:sp>
        <p:nvSpPr>
          <p:cNvPr id="12" name="Text 10"/>
          <p:cNvSpPr/>
          <p:nvPr/>
        </p:nvSpPr>
        <p:spPr>
          <a:xfrm>
            <a:off x="502920" y="3209544"/>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Wang J, et al. Micronutrients and androgenetic alopecia: a systematic review. Molecular Nutrition and Food Research, 2024.</a:t>
            </a:r>
            <a:endParaRPr lang="en-US" sz="1020" dirty="0"/>
          </a:p>
        </p:txBody>
      </p:sp>
      <p:sp>
        <p:nvSpPr>
          <p:cNvPr id="13" name="Text 11">
            <a:hlinkClick r:id="rId4" tooltip=""/>
          </p:cNvPr>
          <p:cNvSpPr/>
          <p:nvPr/>
        </p:nvSpPr>
        <p:spPr>
          <a:xfrm>
            <a:off x="502920" y="3456432"/>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https://onlinelibrary.wiley.com/doi/10.1002/mnfr.202400652</a:t>
            </a:r>
            <a:endParaRPr lang="en-US" sz="900" dirty="0"/>
          </a:p>
        </p:txBody>
      </p:sp>
      <p:sp>
        <p:nvSpPr>
          <p:cNvPr id="14" name="Text 12"/>
          <p:cNvSpPr/>
          <p:nvPr/>
        </p:nvSpPr>
        <p:spPr>
          <a:xfrm>
            <a:off x="502920" y="3785616"/>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Vitamin D deficiency in non-scarring and scarring alopecias: a systematic review and meta-analysis. Frontiers in Nutrition, 2024.</a:t>
            </a:r>
            <a:endParaRPr lang="en-US" sz="1020" dirty="0"/>
          </a:p>
        </p:txBody>
      </p:sp>
      <p:sp>
        <p:nvSpPr>
          <p:cNvPr id="15" name="Text 13">
            <a:hlinkClick r:id="rId5" tooltip=""/>
          </p:cNvPr>
          <p:cNvSpPr/>
          <p:nvPr/>
        </p:nvSpPr>
        <p:spPr>
          <a:xfrm>
            <a:off x="502920" y="4032504"/>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5" invalidUrl="" action="" tgtFrame="" tooltip="" history="1" highlightClick="0" endSnd="0">
                  <a:extLst>
                    <a:ext uri="{A12FA001-AC4F-418D-AE19-62706E023703}">
                      <ahyp:hlinkClr xmlns:ahyp="http://schemas.microsoft.com/office/drawing/2018/hyperlinkcolor" val="tx"/>
                    </a:ext>
                  </a:extLst>
                </a:hlinkClick>
              </a:rPr>
              <a:t>https://www.ncbi.nlm.nih.gov/pmc/articles/PMC11479915/</a:t>
            </a:r>
            <a:endParaRPr lang="en-US" sz="900" dirty="0"/>
          </a:p>
        </p:txBody>
      </p:sp>
      <p:sp>
        <p:nvSpPr>
          <p:cNvPr id="16" name="Text 14"/>
          <p:cNvSpPr/>
          <p:nvPr/>
        </p:nvSpPr>
        <p:spPr>
          <a:xfrm>
            <a:off x="502920" y="4361688"/>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LIFTMOR-M secondary analysis: thoracic kyphosis and incident fracture with high-intensity exercise in men. Osteoporosis International, 2021.</a:t>
            </a:r>
            <a:endParaRPr lang="en-US" sz="1020" dirty="0"/>
          </a:p>
        </p:txBody>
      </p:sp>
      <p:sp>
        <p:nvSpPr>
          <p:cNvPr id="17" name="Text 15">
            <a:hlinkClick r:id="rId6" tooltip=""/>
          </p:cNvPr>
          <p:cNvSpPr/>
          <p:nvPr/>
        </p:nvSpPr>
        <p:spPr>
          <a:xfrm>
            <a:off x="502920" y="4608576"/>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6" invalidUrl="" action="" tgtFrame="" tooltip="" history="1" highlightClick="0" endSnd="0">
                  <a:extLst>
                    <a:ext uri="{A12FA001-AC4F-418D-AE19-62706E023703}">
                      <ahyp:hlinkClr xmlns:ahyp="http://schemas.microsoft.com/office/drawing/2018/hyperlinkcolor" val="tx"/>
                    </a:ext>
                  </a:extLst>
                </a:hlinkClick>
              </a:rPr>
              <a:t>https://link.springer.com/article/10.1007/s00198-020-05583-x</a:t>
            </a:r>
            <a:endParaRPr lang="en-US" sz="900" dirty="0"/>
          </a:p>
        </p:txBody>
      </p:sp>
      <p:sp>
        <p:nvSpPr>
          <p:cNvPr id="18" name="Text 16"/>
          <p:cNvSpPr/>
          <p:nvPr/>
        </p:nvSpPr>
        <p:spPr>
          <a:xfrm>
            <a:off x="502920" y="4937760"/>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Sell A, Lukazsweski AW, Townsley M. Cues of upper body strength account for most of the variance in men's bodily attractiveness. Proceedings of the Royal Society B, 2017.</a:t>
            </a:r>
            <a:endParaRPr lang="en-US" sz="1020" dirty="0"/>
          </a:p>
        </p:txBody>
      </p:sp>
      <p:sp>
        <p:nvSpPr>
          <p:cNvPr id="19" name="Text 17">
            <a:hlinkClick r:id="rId7" tooltip=""/>
          </p:cNvPr>
          <p:cNvSpPr/>
          <p:nvPr/>
        </p:nvSpPr>
        <p:spPr>
          <a:xfrm>
            <a:off x="502920" y="5184648"/>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7" invalidUrl="" action="" tgtFrame="" tooltip="" history="1" highlightClick="0" endSnd="0">
                  <a:extLst>
                    <a:ext uri="{A12FA001-AC4F-418D-AE19-62706E023703}">
                      <ahyp:hlinkClr xmlns:ahyp="http://schemas.microsoft.com/office/drawing/2018/hyperlinkcolor" val="tx"/>
                    </a:ext>
                  </a:extLst>
                </a:hlinkClick>
              </a:rPr>
              <a:t>https://royalsocietypublishing.org/rspb/article/284/1869/20171819/78768/Cues-of-upper-body-strength-account-for-most-of</a:t>
            </a:r>
            <a:endParaRPr lang="en-US" sz="900" dirty="0"/>
          </a:p>
        </p:txBody>
      </p:sp>
      <p:sp>
        <p:nvSpPr>
          <p:cNvPr id="20" name="Text 18"/>
          <p:cNvSpPr/>
          <p:nvPr/>
        </p:nvSpPr>
        <p:spPr>
          <a:xfrm>
            <a:off x="502920" y="5513832"/>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Xiong J, et al. Effects of physical exercise on executive function in cognitively healthy older adults: systematic review and meta-analysis of randomized controlled trials. International Journal of Nursing Studies, 2021.</a:t>
            </a:r>
            <a:endParaRPr lang="en-US" sz="1020" dirty="0"/>
          </a:p>
        </p:txBody>
      </p:sp>
      <p:sp>
        <p:nvSpPr>
          <p:cNvPr id="21" name="Text 19">
            <a:hlinkClick r:id="rId8" tooltip=""/>
          </p:cNvPr>
          <p:cNvSpPr/>
          <p:nvPr/>
        </p:nvSpPr>
        <p:spPr>
          <a:xfrm>
            <a:off x="502920" y="5760720"/>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8" invalidUrl="" action="" tgtFrame="" tooltip="" history="1" highlightClick="0" endSnd="0">
                  <a:extLst>
                    <a:ext uri="{A12FA001-AC4F-418D-AE19-62706E023703}">
                      <ahyp:hlinkClr xmlns:ahyp="http://schemas.microsoft.com/office/drawing/2018/hyperlinkcolor" val="tx"/>
                    </a:ext>
                  </a:extLst>
                </a:hlinkClick>
              </a:rPr>
              <a:t>https://www.sciencedirect.com/science/article/abs/pii/S0020748920302960</a:t>
            </a:r>
            <a:endParaRPr lang="en-US" sz="900" dirty="0"/>
          </a:p>
        </p:txBody>
      </p:sp>
      <p:sp>
        <p:nvSpPr>
          <p:cNvPr id="22" name="Text 20"/>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54 of 58</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Additional Resources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Where to continue learning with Dr. John Spencer Ellis</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02920" y="1481328"/>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Main website and coaching information</a:t>
            </a:r>
            <a:endParaRPr lang="en-US" sz="1020" dirty="0"/>
          </a:p>
        </p:txBody>
      </p:sp>
      <p:sp>
        <p:nvSpPr>
          <p:cNvPr id="7" name="Text 5">
            <a:hlinkClick r:id="rId1" tooltip=""/>
          </p:cNvPr>
          <p:cNvSpPr/>
          <p:nvPr/>
        </p:nvSpPr>
        <p:spPr>
          <a:xfrm>
            <a:off x="502920" y="1728216"/>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https://johnspencerellis.com</a:t>
            </a:r>
            <a:endParaRPr lang="en-US" sz="900" dirty="0"/>
          </a:p>
        </p:txBody>
      </p:sp>
      <p:sp>
        <p:nvSpPr>
          <p:cNvPr id="8" name="Text 6"/>
          <p:cNvSpPr/>
          <p:nvPr/>
        </p:nvSpPr>
        <p:spPr>
          <a:xfrm>
            <a:off x="502920" y="2057400"/>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Biography and credentials</a:t>
            </a:r>
            <a:endParaRPr lang="en-US" sz="1020" dirty="0"/>
          </a:p>
        </p:txBody>
      </p:sp>
      <p:sp>
        <p:nvSpPr>
          <p:cNvPr id="9" name="Text 7">
            <a:hlinkClick r:id="rId2" tooltip=""/>
          </p:cNvPr>
          <p:cNvSpPr/>
          <p:nvPr/>
        </p:nvSpPr>
        <p:spPr>
          <a:xfrm>
            <a:off x="502920" y="2304288"/>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https://johnspencerellis.com/about</a:t>
            </a:r>
            <a:endParaRPr lang="en-US" sz="900" dirty="0"/>
          </a:p>
        </p:txBody>
      </p:sp>
      <p:sp>
        <p:nvSpPr>
          <p:cNvPr id="10" name="Text 8"/>
          <p:cNvSpPr/>
          <p:nvPr/>
        </p:nvSpPr>
        <p:spPr>
          <a:xfrm>
            <a:off x="502920" y="2633472"/>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Men's Health and Longevity Coaching Program</a:t>
            </a:r>
            <a:endParaRPr lang="en-US" sz="1020" dirty="0"/>
          </a:p>
        </p:txBody>
      </p:sp>
      <p:sp>
        <p:nvSpPr>
          <p:cNvPr id="11" name="Text 9">
            <a:hlinkClick r:id="rId3" tooltip=""/>
          </p:cNvPr>
          <p:cNvSpPr/>
          <p:nvPr/>
        </p:nvSpPr>
        <p:spPr>
          <a:xfrm>
            <a:off x="502920" y="2880360"/>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https://johnspencerellis.com/health-longevity-aesthetic-optimization-for-men-40/</a:t>
            </a:r>
            <a:endParaRPr lang="en-US" sz="900" dirty="0"/>
          </a:p>
        </p:txBody>
      </p:sp>
      <p:sp>
        <p:nvSpPr>
          <p:cNvPr id="12" name="Text 10"/>
          <p:cNvSpPr/>
          <p:nvPr/>
        </p:nvSpPr>
        <p:spPr>
          <a:xfrm>
            <a:off x="502920" y="3209544"/>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Escape the Rat Race Coaching Program</a:t>
            </a:r>
            <a:endParaRPr lang="en-US" sz="1020" dirty="0"/>
          </a:p>
        </p:txBody>
      </p:sp>
      <p:sp>
        <p:nvSpPr>
          <p:cNvPr id="13" name="Text 11">
            <a:hlinkClick r:id="rId4" tooltip=""/>
          </p:cNvPr>
          <p:cNvSpPr/>
          <p:nvPr/>
        </p:nvSpPr>
        <p:spPr>
          <a:xfrm>
            <a:off x="502920" y="3456432"/>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https://johnspencerellis.com/pick-my-brain-2/</a:t>
            </a:r>
            <a:endParaRPr lang="en-US" sz="900" dirty="0"/>
          </a:p>
        </p:txBody>
      </p:sp>
      <p:sp>
        <p:nvSpPr>
          <p:cNvPr id="14" name="Text 12"/>
          <p:cNvSpPr/>
          <p:nvPr/>
        </p:nvSpPr>
        <p:spPr>
          <a:xfrm>
            <a:off x="502920" y="3785616"/>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Diet Guru health coaching for men age 40 and over</a:t>
            </a:r>
            <a:endParaRPr lang="en-US" sz="1020" dirty="0"/>
          </a:p>
        </p:txBody>
      </p:sp>
      <p:sp>
        <p:nvSpPr>
          <p:cNvPr id="15" name="Text 13">
            <a:hlinkClick r:id="rId5" tooltip=""/>
          </p:cNvPr>
          <p:cNvSpPr/>
          <p:nvPr/>
        </p:nvSpPr>
        <p:spPr>
          <a:xfrm>
            <a:off x="502920" y="4032504"/>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5" invalidUrl="" action="" tgtFrame="" tooltip="" history="1" highlightClick="0" endSnd="0">
                  <a:extLst>
                    <a:ext uri="{A12FA001-AC4F-418D-AE19-62706E023703}">
                      <ahyp:hlinkClr xmlns:ahyp="http://schemas.microsoft.com/office/drawing/2018/hyperlinkcolor" val="tx"/>
                    </a:ext>
                  </a:extLst>
                </a:hlinkClick>
              </a:rPr>
              <a:t>https://dietguru.com/health-coaching-for-men-age-40-and-over/</a:t>
            </a:r>
            <a:endParaRPr lang="en-US" sz="900" dirty="0"/>
          </a:p>
        </p:txBody>
      </p:sp>
      <p:sp>
        <p:nvSpPr>
          <p:cNvPr id="16" name="Text 14"/>
          <p:cNvSpPr/>
          <p:nvPr/>
        </p:nvSpPr>
        <p:spPr>
          <a:xfrm>
            <a:off x="502920" y="4361688"/>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Substack newsletter</a:t>
            </a:r>
            <a:endParaRPr lang="en-US" sz="1020" dirty="0"/>
          </a:p>
        </p:txBody>
      </p:sp>
      <p:sp>
        <p:nvSpPr>
          <p:cNvPr id="17" name="Text 15">
            <a:hlinkClick r:id="rId6" tooltip=""/>
          </p:cNvPr>
          <p:cNvSpPr/>
          <p:nvPr/>
        </p:nvSpPr>
        <p:spPr>
          <a:xfrm>
            <a:off x="502920" y="4608576"/>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6" invalidUrl="" action="" tgtFrame="" tooltip="" history="1" highlightClick="0" endSnd="0">
                  <a:extLst>
                    <a:ext uri="{A12FA001-AC4F-418D-AE19-62706E023703}">
                      <ahyp:hlinkClr xmlns:ahyp="http://schemas.microsoft.com/office/drawing/2018/hyperlinkcolor" val="tx"/>
                    </a:ext>
                  </a:extLst>
                </a:hlinkClick>
              </a:rPr>
              <a:t>https://johnspencerellis.substack.com/</a:t>
            </a:r>
            <a:endParaRPr lang="en-US" sz="900" dirty="0"/>
          </a:p>
        </p:txBody>
      </p:sp>
      <p:sp>
        <p:nvSpPr>
          <p:cNvPr id="18" name="Text 16"/>
          <p:cNvSpPr/>
          <p:nvPr/>
        </p:nvSpPr>
        <p:spPr>
          <a:xfrm>
            <a:off x="502920" y="4937760"/>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YouTube channel</a:t>
            </a:r>
            <a:endParaRPr lang="en-US" sz="1020" dirty="0"/>
          </a:p>
        </p:txBody>
      </p:sp>
      <p:sp>
        <p:nvSpPr>
          <p:cNvPr id="19" name="Text 17">
            <a:hlinkClick r:id="rId7" tooltip=""/>
          </p:cNvPr>
          <p:cNvSpPr/>
          <p:nvPr/>
        </p:nvSpPr>
        <p:spPr>
          <a:xfrm>
            <a:off x="502920" y="5184648"/>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7" invalidUrl="" action="" tgtFrame="" tooltip="" history="1" highlightClick="0" endSnd="0">
                  <a:extLst>
                    <a:ext uri="{A12FA001-AC4F-418D-AE19-62706E023703}">
                      <ahyp:hlinkClr xmlns:ahyp="http://schemas.microsoft.com/office/drawing/2018/hyperlinkcolor" val="tx"/>
                    </a:ext>
                  </a:extLst>
                </a:hlinkClick>
              </a:rPr>
              <a:t>https://www.youtube.com/@coachjohnspencerellis</a:t>
            </a:r>
            <a:endParaRPr lang="en-US" sz="900" dirty="0"/>
          </a:p>
        </p:txBody>
      </p:sp>
      <p:sp>
        <p:nvSpPr>
          <p:cNvPr id="20" name="Text 18"/>
          <p:cNvSpPr/>
          <p:nvPr/>
        </p:nvSpPr>
        <p:spPr>
          <a:xfrm>
            <a:off x="502920" y="5513832"/>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LinkedIn</a:t>
            </a:r>
            <a:endParaRPr lang="en-US" sz="1020" dirty="0"/>
          </a:p>
        </p:txBody>
      </p:sp>
      <p:sp>
        <p:nvSpPr>
          <p:cNvPr id="21" name="Text 19">
            <a:hlinkClick r:id="rId8" tooltip=""/>
          </p:cNvPr>
          <p:cNvSpPr/>
          <p:nvPr/>
        </p:nvSpPr>
        <p:spPr>
          <a:xfrm>
            <a:off x="502920" y="5760720"/>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8" invalidUrl="" action="" tgtFrame="" tooltip="" history="1" highlightClick="0" endSnd="0">
                  <a:extLst>
                    <a:ext uri="{A12FA001-AC4F-418D-AE19-62706E023703}">
                      <ahyp:hlinkClr xmlns:ahyp="http://schemas.microsoft.com/office/drawing/2018/hyperlinkcolor" val="tx"/>
                    </a:ext>
                  </a:extLst>
                </a:hlinkClick>
              </a:rPr>
              <a:t>https://www.linkedin.com/in/johnspencerellis/</a:t>
            </a:r>
            <a:endParaRPr lang="en-US" sz="900" dirty="0"/>
          </a:p>
        </p:txBody>
      </p:sp>
      <p:sp>
        <p:nvSpPr>
          <p:cNvPr id="22" name="Text 20"/>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55 of 58</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Media Coverage and Press Releases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Recent announcements covering Dr. John Spencer Ellis' coaching work</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02920" y="1481328"/>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Dr. John Spencer Ellis Launches Men's Longevity Coaching System Drawing on Three Decades of Expertise in Health, Fitness, Wellness, and Aesthetics</a:t>
            </a:r>
            <a:endParaRPr lang="en-US" sz="1020" dirty="0"/>
          </a:p>
        </p:txBody>
      </p:sp>
      <p:sp>
        <p:nvSpPr>
          <p:cNvPr id="7" name="Text 5">
            <a:hlinkClick r:id="rId1" tooltip=""/>
          </p:cNvPr>
          <p:cNvSpPr/>
          <p:nvPr/>
        </p:nvSpPr>
        <p:spPr>
          <a:xfrm>
            <a:off x="502920" y="1728216"/>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https://www.accessnewswire.com/newsroom/en/healthcare-and-pharmaceutical/dr.-john-spencer-ellis-launches-mens-longevity-coaching-system-drawin-1182869</a:t>
            </a:r>
            <a:endParaRPr lang="en-US" sz="900" dirty="0"/>
          </a:p>
        </p:txBody>
      </p:sp>
      <p:sp>
        <p:nvSpPr>
          <p:cNvPr id="8" name="Text 6"/>
          <p:cNvSpPr/>
          <p:nvPr/>
        </p:nvSpPr>
        <p:spPr>
          <a:xfrm>
            <a:off x="502920" y="2139696"/>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Dr. John Spencer Ellis Launches Escape the Rat Race Coaching Program to Help Burned-Out Professional Men Reclaim Their Health, Quality of Life, and Time Freedom</a:t>
            </a:r>
            <a:endParaRPr lang="en-US" sz="1020" dirty="0"/>
          </a:p>
        </p:txBody>
      </p:sp>
      <p:sp>
        <p:nvSpPr>
          <p:cNvPr id="9" name="Text 7">
            <a:hlinkClick r:id="rId2" tooltip=""/>
          </p:cNvPr>
          <p:cNvSpPr/>
          <p:nvPr/>
        </p:nvSpPr>
        <p:spPr>
          <a:xfrm>
            <a:off x="502920" y="2386584"/>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https://finance.yahoo.com/healthcare/articles/dr-john-spencer-ellis-launches-123000647.html</a:t>
            </a:r>
            <a:endParaRPr lang="en-US" sz="900" dirty="0"/>
          </a:p>
        </p:txBody>
      </p:sp>
      <p:sp>
        <p:nvSpPr>
          <p:cNvPr id="10" name="Text 8"/>
          <p:cNvSpPr/>
          <p:nvPr/>
        </p:nvSpPr>
        <p:spPr>
          <a:xfrm>
            <a:off x="502920" y="2798064"/>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Dr. John Spencer Ellis, Leading Men's Longevity Expert, Reveals the Three Fundamental Strategies for Men Over 50 to Extend Healthspan, Restore Vitality, and Perform Like a Decade Ago</a:t>
            </a:r>
            <a:endParaRPr lang="en-US" sz="1020" dirty="0"/>
          </a:p>
        </p:txBody>
      </p:sp>
      <p:sp>
        <p:nvSpPr>
          <p:cNvPr id="11" name="Text 9">
            <a:hlinkClick r:id="rId3" tooltip=""/>
          </p:cNvPr>
          <p:cNvSpPr/>
          <p:nvPr/>
        </p:nvSpPr>
        <p:spPr>
          <a:xfrm>
            <a:off x="502920" y="3044952"/>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https://www.openpr.com/news/4572346/dr-john-spencer-ellis-leading-mens-longevity-expert-reveals</a:t>
            </a:r>
            <a:endParaRPr lang="en-US" sz="900" dirty="0"/>
          </a:p>
        </p:txBody>
      </p:sp>
      <p:sp>
        <p:nvSpPr>
          <p:cNvPr id="12" name="Text 10"/>
          <p:cNvSpPr/>
          <p:nvPr/>
        </p:nvSpPr>
        <p:spPr>
          <a:xfrm>
            <a:off x="502920" y="3456432"/>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Men Over 40: John Spencer Ellis Reveals How to Restore Confidence and Energy Through Personalized Health Protocols</a:t>
            </a:r>
            <a:endParaRPr lang="en-US" sz="1020" dirty="0"/>
          </a:p>
        </p:txBody>
      </p:sp>
      <p:sp>
        <p:nvSpPr>
          <p:cNvPr id="13" name="Text 11">
            <a:hlinkClick r:id="rId4" tooltip=""/>
          </p:cNvPr>
          <p:cNvSpPr/>
          <p:nvPr/>
        </p:nvSpPr>
        <p:spPr>
          <a:xfrm>
            <a:off x="502920" y="3703320"/>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https://www.openpr.com/news/4398082/men-over-40-john-spencer-ellis-reveals-how-to-restore-confidence</a:t>
            </a:r>
            <a:endParaRPr lang="en-US" sz="900" dirty="0"/>
          </a:p>
        </p:txBody>
      </p:sp>
      <p:sp>
        <p:nvSpPr>
          <p:cNvPr id="14" name="Text 12"/>
          <p:cNvSpPr/>
          <p:nvPr/>
        </p:nvSpPr>
        <p:spPr>
          <a:xfrm>
            <a:off x="502920" y="4114800"/>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Dr. John Spencer Ellis Brings 30 Years of Real-World Coaching Experience to a New Generation of Men Seeking Their Best Years</a:t>
            </a:r>
            <a:endParaRPr lang="en-US" sz="1020" dirty="0"/>
          </a:p>
        </p:txBody>
      </p:sp>
      <p:sp>
        <p:nvSpPr>
          <p:cNvPr id="15" name="Text 13">
            <a:hlinkClick r:id="rId5" tooltip=""/>
          </p:cNvPr>
          <p:cNvSpPr/>
          <p:nvPr/>
        </p:nvSpPr>
        <p:spPr>
          <a:xfrm>
            <a:off x="502920" y="4361688"/>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5" invalidUrl="" action="" tgtFrame="" tooltip="" history="1" highlightClick="0" endSnd="0">
                  <a:extLst>
                    <a:ext uri="{A12FA001-AC4F-418D-AE19-62706E023703}">
                      <ahyp:hlinkClr xmlns:ahyp="http://schemas.microsoft.com/office/drawing/2018/hyperlinkcolor" val="tx"/>
                    </a:ext>
                  </a:extLst>
                </a:hlinkClick>
              </a:rPr>
              <a:t>https://www.thejewishnews.com/online_features/press_releases/dr-john-spencer-ellis-brings-30-years-of-real-world-coaching-experience-to-a-new/article_43953f3a-1780-500f-8c21-536ad729df9d.html</a:t>
            </a:r>
            <a:endParaRPr lang="en-US" sz="900" dirty="0"/>
          </a:p>
        </p:txBody>
      </p:sp>
      <p:sp>
        <p:nvSpPr>
          <p:cNvPr id="16" name="Text 14"/>
          <p:cNvSpPr/>
          <p:nvPr/>
        </p:nvSpPr>
        <p:spPr>
          <a:xfrm>
            <a:off x="502920" y="4773168"/>
            <a:ext cx="11183112" cy="274320"/>
          </a:xfrm>
          <a:prstGeom prst="rect">
            <a:avLst/>
          </a:prstGeom>
          <a:noFill/>
          <a:ln/>
        </p:spPr>
        <p:txBody>
          <a:bodyPr wrap="square" rtlCol="0" anchor="t"/>
          <a:lstStyle/>
          <a:p>
            <a:pPr indent="0" marL="0">
              <a:buNone/>
            </a:pPr>
            <a:r>
              <a:rPr lang="en-US" sz="1020" dirty="0">
                <a:solidFill>
                  <a:srgbClr val="2B303B"/>
                </a:solidFill>
                <a:latin typeface="Calibri" pitchFamily="34" charset="0"/>
                <a:ea typeface="Calibri" pitchFamily="34" charset="-122"/>
                <a:cs typeface="Calibri" pitchFamily="34" charset="-120"/>
              </a:rPr>
              <a:t>Dr. John Spencer Ellis Launches Comprehensive Longevity Coaching Program Designed to Help Men Over 40 Slow and Even Reverse the Biological Markers of Aging</a:t>
            </a:r>
            <a:endParaRPr lang="en-US" sz="1020" dirty="0"/>
          </a:p>
        </p:txBody>
      </p:sp>
      <p:sp>
        <p:nvSpPr>
          <p:cNvPr id="17" name="Text 15">
            <a:hlinkClick r:id="rId6" tooltip=""/>
          </p:cNvPr>
          <p:cNvSpPr/>
          <p:nvPr/>
        </p:nvSpPr>
        <p:spPr>
          <a:xfrm>
            <a:off x="502920" y="5020056"/>
            <a:ext cx="11183112" cy="219456"/>
          </a:xfrm>
          <a:prstGeom prst="rect">
            <a:avLst/>
          </a:prstGeom>
          <a:noFill/>
          <a:ln/>
        </p:spPr>
        <p:txBody>
          <a:bodyPr wrap="square" rtlCol="0" anchor="t"/>
          <a:lstStyle/>
          <a:p>
            <a:pPr indent="0" marL="0">
              <a:buNone/>
            </a:pPr>
            <a:r>
              <a:rPr lang="en-US" sz="900" u="sng" dirty="0">
                <a:solidFill>
                  <a:srgbClr val="2E75B6"/>
                </a:solidFill>
                <a:latin typeface="Calibri" pitchFamily="34" charset="0"/>
                <a:ea typeface="Calibri" pitchFamily="34" charset="-122"/>
                <a:cs typeface="Calibri" pitchFamily="34" charset="-120"/>
                <a:hlinkClick r:id="rId6" invalidUrl="" action="" tgtFrame="" tooltip="" history="1" highlightClick="0" endSnd="0">
                  <a:extLst>
                    <a:ext uri="{A12FA001-AC4F-418D-AE19-62706E023703}">
                      <ahyp:hlinkClr xmlns:ahyp="http://schemas.microsoft.com/office/drawing/2018/hyperlinkcolor" val="tx"/>
                    </a:ext>
                  </a:extLst>
                </a:hlinkClick>
              </a:rPr>
              <a:t>https://www.pr.com/press-release/972268</a:t>
            </a:r>
            <a:endParaRPr lang="en-US" sz="90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56 of 58</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Your Next Steps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Turning this presentation into ninety days of visible change</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76072" y="1481328"/>
            <a:ext cx="11000232" cy="3913632"/>
          </a:xfrm>
          <a:prstGeom prst="rect">
            <a:avLst/>
          </a:prstGeom>
          <a:noFill/>
          <a:ln/>
        </p:spPr>
        <p:txBody>
          <a:bodyPr wrap="square" rtlCol="0" anchor="t"/>
          <a:lstStyle/>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Today: photograph your face and full body in consistent light, and measure your waist at the navel</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This week: start daily broad-spectrum sun protection and set one consistent wake time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This week: schedule two resistance sessions and add two portions of colorful produce daily</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Within 30 days: request bloodwork covering A1c, lipids, vitamin D, ferritin, thyroid, and morning testosterone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Within 30 days: address alcohol intake honestly and screen for sleep apnea if snoring or daytime sleepiness are present</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Day 90: repeat the photographs, the waist measurement, and a strength test. Compare, then adjust one variable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Ongoing: run the loop twice a year rather than once a crisis, and let appearance serve as feedback rather than a goal</a:t>
            </a:r>
            <a:endParaRPr lang="en-US" sz="1220" dirty="0"/>
          </a:p>
        </p:txBody>
      </p:sp>
      <p:sp>
        <p:nvSpPr>
          <p:cNvPr id="7" name="Shape 5"/>
          <p:cNvSpPr/>
          <p:nvPr/>
        </p:nvSpPr>
        <p:spPr>
          <a:xfrm>
            <a:off x="502920" y="5541264"/>
            <a:ext cx="11183112" cy="566928"/>
          </a:xfrm>
          <a:prstGeom prst="rect">
            <a:avLst/>
          </a:prstGeom>
          <a:solidFill>
            <a:srgbClr val="F7F5F0"/>
          </a:solidFill>
          <a:ln/>
        </p:spPr>
      </p:sp>
      <p:sp>
        <p:nvSpPr>
          <p:cNvPr id="8" name="Shape 6"/>
          <p:cNvSpPr/>
          <p:nvPr/>
        </p:nvSpPr>
        <p:spPr>
          <a:xfrm>
            <a:off x="502920" y="5541264"/>
            <a:ext cx="36576" cy="566928"/>
          </a:xfrm>
          <a:prstGeom prst="rect">
            <a:avLst/>
          </a:prstGeom>
          <a:solidFill>
            <a:srgbClr val="C9A227"/>
          </a:solidFill>
          <a:ln/>
        </p:spPr>
      </p:sp>
      <p:sp>
        <p:nvSpPr>
          <p:cNvPr id="9" name="Text 7"/>
          <p:cNvSpPr/>
          <p:nvPr/>
        </p:nvSpPr>
        <p:spPr>
          <a:xfrm>
            <a:off x="722376" y="5541264"/>
            <a:ext cx="10744200" cy="566928"/>
          </a:xfrm>
          <a:prstGeom prst="rect">
            <a:avLst/>
          </a:prstGeom>
          <a:noFill/>
          <a:ln/>
        </p:spPr>
        <p:txBody>
          <a:bodyPr wrap="square" rtlCol="0" anchor="ctr"/>
          <a:lstStyle/>
          <a:p>
            <a:pPr indent="0" marL="0">
              <a:buNone/>
            </a:pPr>
            <a:r>
              <a:rPr lang="en-US" sz="1150" i="1" dirty="0">
                <a:solidFill>
                  <a:srgbClr val="1F3864"/>
                </a:solidFill>
                <a:latin typeface="Cambria" pitchFamily="34" charset="0"/>
                <a:ea typeface="Cambria" pitchFamily="34" charset="-122"/>
                <a:cs typeface="Cambria" pitchFamily="34" charset="-120"/>
              </a:rPr>
              <a:t>One question worth sitting with: if looking older is a biomarker, what has yours been telling you?</a:t>
            </a:r>
            <a:endParaRPr lang="en-US" sz="1150" dirty="0"/>
          </a:p>
        </p:txBody>
      </p:sp>
      <p:sp>
        <p:nvSpPr>
          <p:cNvPr id="10" name="Text 8"/>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57 of 58</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0" y="0"/>
            <a:ext cx="12188952" cy="82296"/>
          </a:xfrm>
          <a:prstGeom prst="rect">
            <a:avLst/>
          </a:prstGeom>
          <a:solidFill>
            <a:srgbClr val="C9A227"/>
          </a:solidFill>
          <a:ln/>
        </p:spPr>
      </p:sp>
      <p:sp>
        <p:nvSpPr>
          <p:cNvPr id="3" name="Text 1"/>
          <p:cNvSpPr/>
          <p:nvPr/>
        </p:nvSpPr>
        <p:spPr>
          <a:xfrm>
            <a:off x="502920" y="384048"/>
            <a:ext cx="11183112" cy="274320"/>
          </a:xfrm>
          <a:prstGeom prst="rect">
            <a:avLst/>
          </a:prstGeom>
          <a:noFill/>
          <a:ln/>
        </p:spPr>
        <p:txBody>
          <a:bodyPr wrap="square" rtlCol="0" anchor="ctr"/>
          <a:lstStyle/>
          <a:p>
            <a:pPr algn="ctr" indent="0" marL="0">
              <a:buNone/>
            </a:pPr>
            <a:r>
              <a:rPr lang="en-US" sz="1100" b="1" spc="200" kern="0" dirty="0">
                <a:solidFill>
                  <a:srgbClr val="C9A227"/>
                </a:solidFill>
                <a:latin typeface="Calibri" pitchFamily="34" charset="0"/>
                <a:ea typeface="Calibri" pitchFamily="34" charset="-122"/>
                <a:cs typeface="Calibri" pitchFamily="34" charset="-120"/>
              </a:rPr>
              <a:t>BEGIN YOUR LONGEVITY TRANSFORMATION TODAY</a:t>
            </a:r>
            <a:endParaRPr lang="en-US" sz="1100" dirty="0"/>
          </a:p>
        </p:txBody>
      </p:sp>
      <p:sp>
        <p:nvSpPr>
          <p:cNvPr id="4" name="Text 2"/>
          <p:cNvSpPr/>
          <p:nvPr/>
        </p:nvSpPr>
        <p:spPr>
          <a:xfrm>
            <a:off x="502920" y="749808"/>
            <a:ext cx="11183112" cy="548640"/>
          </a:xfrm>
          <a:prstGeom prst="rect">
            <a:avLst/>
          </a:prstGeom>
          <a:noFill/>
          <a:ln/>
        </p:spPr>
        <p:txBody>
          <a:bodyPr wrap="square" rtlCol="0" anchor="ctr"/>
          <a:lstStyle/>
          <a:p>
            <a:pPr algn="ctr" indent="0" marL="0">
              <a:buNone/>
            </a:pPr>
            <a:r>
              <a:rPr lang="en-US" sz="3000" b="1" dirty="0">
                <a:solidFill>
                  <a:srgbClr val="FFFFFF"/>
                </a:solidFill>
                <a:latin typeface="Cambria" pitchFamily="34" charset="0"/>
                <a:ea typeface="Cambria" pitchFamily="34" charset="-122"/>
                <a:cs typeface="Cambria" pitchFamily="34" charset="-120"/>
              </a:rPr>
              <a:t>Work With Dr. John Spencer Ellis</a:t>
            </a:r>
            <a:endParaRPr lang="en-US" sz="3000" dirty="0"/>
          </a:p>
        </p:txBody>
      </p:sp>
      <p:sp>
        <p:nvSpPr>
          <p:cNvPr id="5" name="Text 3"/>
          <p:cNvSpPr/>
          <p:nvPr/>
        </p:nvSpPr>
        <p:spPr>
          <a:xfrm>
            <a:off x="502920" y="1353312"/>
            <a:ext cx="11183112" cy="310896"/>
          </a:xfrm>
          <a:prstGeom prst="rect">
            <a:avLst/>
          </a:prstGeom>
          <a:noFill/>
          <a:ln/>
        </p:spPr>
        <p:txBody>
          <a:bodyPr wrap="square" rtlCol="0" anchor="ctr"/>
          <a:lstStyle/>
          <a:p>
            <a:pPr algn="ctr" indent="0" marL="0">
              <a:buNone/>
            </a:pPr>
            <a:r>
              <a:rPr lang="en-US" sz="1300" i="1" dirty="0">
                <a:solidFill>
                  <a:srgbClr val="E8D688"/>
                </a:solidFill>
                <a:latin typeface="Cambria" pitchFamily="34" charset="0"/>
                <a:ea typeface="Cambria" pitchFamily="34" charset="-122"/>
                <a:cs typeface="Cambria" pitchFamily="34" charset="-120"/>
              </a:rPr>
              <a:t>Leading Men's Longevity Expert  |  More Than Three Decades of Experience  |  65+ Countries</a:t>
            </a:r>
            <a:endParaRPr lang="en-US" sz="1300" dirty="0"/>
          </a:p>
        </p:txBody>
      </p:sp>
      <p:sp>
        <p:nvSpPr>
          <p:cNvPr id="6" name="Shape 4"/>
          <p:cNvSpPr/>
          <p:nvPr/>
        </p:nvSpPr>
        <p:spPr>
          <a:xfrm>
            <a:off x="502920" y="1847088"/>
            <a:ext cx="5454396" cy="1572768"/>
          </a:xfrm>
          <a:prstGeom prst="rect">
            <a:avLst/>
          </a:prstGeom>
          <a:solidFill>
            <a:srgbClr val="16294A"/>
          </a:solidFill>
          <a:ln w="12700">
            <a:solidFill>
              <a:srgbClr val="C9A227"/>
            </a:solidFill>
            <a:prstDash val="solid"/>
          </a:ln>
        </p:spPr>
      </p:sp>
      <p:sp>
        <p:nvSpPr>
          <p:cNvPr id="7" name="Text 5"/>
          <p:cNvSpPr/>
          <p:nvPr/>
        </p:nvSpPr>
        <p:spPr>
          <a:xfrm>
            <a:off x="758952" y="2029968"/>
            <a:ext cx="4942332" cy="310896"/>
          </a:xfrm>
          <a:prstGeom prst="rect">
            <a:avLst/>
          </a:prstGeom>
          <a:noFill/>
          <a:ln/>
        </p:spPr>
        <p:txBody>
          <a:bodyPr wrap="square" rtlCol="0" anchor="ctr"/>
          <a:lstStyle/>
          <a:p>
            <a:pPr algn="ctr" indent="0" marL="0">
              <a:buNone/>
            </a:pPr>
            <a:r>
              <a:rPr lang="en-US" sz="1500" b="1" dirty="0">
                <a:solidFill>
                  <a:srgbClr val="E8D688"/>
                </a:solidFill>
                <a:latin typeface="Cambria" pitchFamily="34" charset="0"/>
                <a:ea typeface="Cambria" pitchFamily="34" charset="-122"/>
                <a:cs typeface="Cambria" pitchFamily="34" charset="-120"/>
              </a:rPr>
              <a:t>Men's Health and Longevity Coaching</a:t>
            </a:r>
            <a:endParaRPr lang="en-US" sz="1500" dirty="0"/>
          </a:p>
        </p:txBody>
      </p:sp>
      <p:sp>
        <p:nvSpPr>
          <p:cNvPr id="8" name="Text 6"/>
          <p:cNvSpPr/>
          <p:nvPr/>
        </p:nvSpPr>
        <p:spPr>
          <a:xfrm>
            <a:off x="758952" y="2414016"/>
            <a:ext cx="4942332" cy="310896"/>
          </a:xfrm>
          <a:prstGeom prst="rect">
            <a:avLst/>
          </a:prstGeom>
          <a:noFill/>
          <a:ln/>
        </p:spPr>
        <p:txBody>
          <a:bodyPr wrap="square" rtlCol="0" anchor="ctr"/>
          <a:lstStyle/>
          <a:p>
            <a:pPr algn="ctr" indent="0" marL="0">
              <a:buNone/>
            </a:pPr>
            <a:r>
              <a:rPr lang="en-US" sz="1100" i="1" dirty="0">
                <a:solidFill>
                  <a:srgbClr val="C9D3E3"/>
                </a:solidFill>
                <a:latin typeface="Cambria" pitchFamily="34" charset="0"/>
                <a:ea typeface="Cambria" pitchFamily="34" charset="-122"/>
                <a:cs typeface="Cambria" pitchFamily="34" charset="-120"/>
              </a:rPr>
              <a:t>90-day integrated biological restoration</a:t>
            </a:r>
            <a:endParaRPr lang="en-US" sz="1100" dirty="0"/>
          </a:p>
        </p:txBody>
      </p:sp>
      <p:sp>
        <p:nvSpPr>
          <p:cNvPr id="9" name="Text 7">
            <a:hlinkClick r:id="rId1" tooltip=""/>
          </p:cNvPr>
          <p:cNvSpPr/>
          <p:nvPr/>
        </p:nvSpPr>
        <p:spPr>
          <a:xfrm>
            <a:off x="722376" y="2816352"/>
            <a:ext cx="5015484" cy="457200"/>
          </a:xfrm>
          <a:prstGeom prst="rect">
            <a:avLst/>
          </a:prstGeom>
          <a:noFill/>
          <a:ln/>
        </p:spPr>
        <p:txBody>
          <a:bodyPr wrap="square" rtlCol="0" anchor="t"/>
          <a:lstStyle/>
          <a:p>
            <a:pPr algn="ctr" indent="0" marL="0">
              <a:buNone/>
            </a:pPr>
            <a:r>
              <a:rPr lang="en-US" sz="950" u="sng" dirty="0">
                <a:solidFill>
                  <a:srgbClr val="FFFFFF"/>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johnspencerellis.com/health-longevity-aesthetic-optimization-for-men-40/</a:t>
            </a:r>
            <a:endParaRPr lang="en-US" sz="950" dirty="0"/>
          </a:p>
        </p:txBody>
      </p:sp>
      <p:sp>
        <p:nvSpPr>
          <p:cNvPr id="10" name="Shape 8"/>
          <p:cNvSpPr/>
          <p:nvPr/>
        </p:nvSpPr>
        <p:spPr>
          <a:xfrm>
            <a:off x="6231636" y="1847088"/>
            <a:ext cx="5454396" cy="1572768"/>
          </a:xfrm>
          <a:prstGeom prst="rect">
            <a:avLst/>
          </a:prstGeom>
          <a:solidFill>
            <a:srgbClr val="16294A"/>
          </a:solidFill>
          <a:ln w="12700">
            <a:solidFill>
              <a:srgbClr val="C9A227"/>
            </a:solidFill>
            <a:prstDash val="solid"/>
          </a:ln>
        </p:spPr>
      </p:sp>
      <p:sp>
        <p:nvSpPr>
          <p:cNvPr id="11" name="Text 9"/>
          <p:cNvSpPr/>
          <p:nvPr/>
        </p:nvSpPr>
        <p:spPr>
          <a:xfrm>
            <a:off x="6487668" y="2029968"/>
            <a:ext cx="4942332" cy="310896"/>
          </a:xfrm>
          <a:prstGeom prst="rect">
            <a:avLst/>
          </a:prstGeom>
          <a:noFill/>
          <a:ln/>
        </p:spPr>
        <p:txBody>
          <a:bodyPr wrap="square" rtlCol="0" anchor="ctr"/>
          <a:lstStyle/>
          <a:p>
            <a:pPr algn="ctr" indent="0" marL="0">
              <a:buNone/>
            </a:pPr>
            <a:r>
              <a:rPr lang="en-US" sz="1500" b="1" dirty="0">
                <a:solidFill>
                  <a:srgbClr val="E8D688"/>
                </a:solidFill>
                <a:latin typeface="Cambria" pitchFamily="34" charset="0"/>
                <a:ea typeface="Cambria" pitchFamily="34" charset="-122"/>
                <a:cs typeface="Cambria" pitchFamily="34" charset="-120"/>
              </a:rPr>
              <a:t>Escape the Rat Race Coaching</a:t>
            </a:r>
            <a:endParaRPr lang="en-US" sz="1500" dirty="0"/>
          </a:p>
        </p:txBody>
      </p:sp>
      <p:sp>
        <p:nvSpPr>
          <p:cNvPr id="12" name="Text 10"/>
          <p:cNvSpPr/>
          <p:nvPr/>
        </p:nvSpPr>
        <p:spPr>
          <a:xfrm>
            <a:off x="6487668" y="2414016"/>
            <a:ext cx="4942332" cy="310896"/>
          </a:xfrm>
          <a:prstGeom prst="rect">
            <a:avLst/>
          </a:prstGeom>
          <a:noFill/>
          <a:ln/>
        </p:spPr>
        <p:txBody>
          <a:bodyPr wrap="square" rtlCol="0" anchor="ctr"/>
          <a:lstStyle/>
          <a:p>
            <a:pPr algn="ctr" indent="0" marL="0">
              <a:buNone/>
            </a:pPr>
            <a:r>
              <a:rPr lang="en-US" sz="1100" i="1" dirty="0">
                <a:solidFill>
                  <a:srgbClr val="C9D3E3"/>
                </a:solidFill>
                <a:latin typeface="Cambria" pitchFamily="34" charset="0"/>
                <a:ea typeface="Cambria" pitchFamily="34" charset="-122"/>
                <a:cs typeface="Cambria" pitchFamily="34" charset="-120"/>
              </a:rPr>
              <a:t>Redesign career and lifestyle for longevity</a:t>
            </a:r>
            <a:endParaRPr lang="en-US" sz="1100" dirty="0"/>
          </a:p>
        </p:txBody>
      </p:sp>
      <p:sp>
        <p:nvSpPr>
          <p:cNvPr id="13" name="Text 11">
            <a:hlinkClick r:id="rId2" tooltip=""/>
          </p:cNvPr>
          <p:cNvSpPr/>
          <p:nvPr/>
        </p:nvSpPr>
        <p:spPr>
          <a:xfrm>
            <a:off x="6451092" y="2816352"/>
            <a:ext cx="5015484" cy="457200"/>
          </a:xfrm>
          <a:prstGeom prst="rect">
            <a:avLst/>
          </a:prstGeom>
          <a:noFill/>
          <a:ln/>
        </p:spPr>
        <p:txBody>
          <a:bodyPr wrap="square" rtlCol="0" anchor="t"/>
          <a:lstStyle/>
          <a:p>
            <a:pPr algn="ctr" indent="0" marL="0">
              <a:buNone/>
            </a:pPr>
            <a:r>
              <a:rPr lang="en-US" sz="950" u="sng" dirty="0">
                <a:solidFill>
                  <a:srgbClr val="FFFFFF"/>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johnspencerellis.com/pick-my-brain-2/</a:t>
            </a:r>
            <a:endParaRPr lang="en-US" sz="950" dirty="0"/>
          </a:p>
        </p:txBody>
      </p:sp>
      <p:sp>
        <p:nvSpPr>
          <p:cNvPr id="14" name="Shape 12"/>
          <p:cNvSpPr/>
          <p:nvPr/>
        </p:nvSpPr>
        <p:spPr>
          <a:xfrm>
            <a:off x="502920" y="3602736"/>
            <a:ext cx="11183112" cy="841248"/>
          </a:xfrm>
          <a:prstGeom prst="rect">
            <a:avLst/>
          </a:prstGeom>
          <a:solidFill>
            <a:srgbClr val="16294A"/>
          </a:solidFill>
          <a:ln w="12700">
            <a:solidFill>
              <a:srgbClr val="C9A227"/>
            </a:solidFill>
            <a:prstDash val="solid"/>
          </a:ln>
        </p:spPr>
      </p:sp>
      <p:sp>
        <p:nvSpPr>
          <p:cNvPr id="15" name="Text 13"/>
          <p:cNvSpPr/>
          <p:nvPr/>
        </p:nvSpPr>
        <p:spPr>
          <a:xfrm>
            <a:off x="777240" y="3721608"/>
            <a:ext cx="10634472" cy="292608"/>
          </a:xfrm>
          <a:prstGeom prst="rect">
            <a:avLst/>
          </a:prstGeom>
          <a:noFill/>
          <a:ln/>
        </p:spPr>
        <p:txBody>
          <a:bodyPr wrap="square" rtlCol="0" anchor="ctr"/>
          <a:lstStyle/>
          <a:p>
            <a:pPr algn="ctr" indent="0" marL="0">
              <a:buNone/>
            </a:pPr>
            <a:r>
              <a:rPr lang="en-US" sz="1400" b="1" dirty="0">
                <a:solidFill>
                  <a:srgbClr val="E8D688"/>
                </a:solidFill>
                <a:latin typeface="Cambria" pitchFamily="34" charset="0"/>
                <a:ea typeface="Cambria" pitchFamily="34" charset="-122"/>
                <a:cs typeface="Cambria" pitchFamily="34" charset="-120"/>
              </a:rPr>
              <a:t>Combined Program Option Available on Request</a:t>
            </a:r>
            <a:endParaRPr lang="en-US" sz="1400" dirty="0"/>
          </a:p>
        </p:txBody>
      </p:sp>
      <p:sp>
        <p:nvSpPr>
          <p:cNvPr id="16" name="Text 14"/>
          <p:cNvSpPr/>
          <p:nvPr/>
        </p:nvSpPr>
        <p:spPr>
          <a:xfrm>
            <a:off x="777240" y="4041648"/>
            <a:ext cx="10634472" cy="310896"/>
          </a:xfrm>
          <a:prstGeom prst="rect">
            <a:avLst/>
          </a:prstGeom>
          <a:noFill/>
          <a:ln/>
        </p:spPr>
        <p:txBody>
          <a:bodyPr wrap="square" rtlCol="0" anchor="ctr"/>
          <a:lstStyle/>
          <a:p>
            <a:pPr algn="ctr" indent="0" marL="0">
              <a:buNone/>
            </a:pPr>
            <a:r>
              <a:rPr lang="en-US" sz="1100" i="1" dirty="0">
                <a:solidFill>
                  <a:srgbClr val="C9D3E3"/>
                </a:solidFill>
                <a:latin typeface="Cambria" pitchFamily="34" charset="0"/>
                <a:ea typeface="Cambria" pitchFamily="34" charset="-122"/>
                <a:cs typeface="Cambria" pitchFamily="34" charset="-120"/>
              </a:rPr>
              <a:t>Contact Dr. Ellis directly to discuss combining both programs into one coordinated engagement.</a:t>
            </a:r>
            <a:endParaRPr lang="en-US" sz="1100" dirty="0"/>
          </a:p>
        </p:txBody>
      </p:sp>
      <p:sp>
        <p:nvSpPr>
          <p:cNvPr id="17" name="Text 15"/>
          <p:cNvSpPr/>
          <p:nvPr/>
        </p:nvSpPr>
        <p:spPr>
          <a:xfrm>
            <a:off x="502920" y="4626864"/>
            <a:ext cx="3727704" cy="274320"/>
          </a:xfrm>
          <a:prstGeom prst="rect">
            <a:avLst/>
          </a:prstGeom>
          <a:noFill/>
          <a:ln/>
        </p:spPr>
        <p:txBody>
          <a:bodyPr wrap="square"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Main Website: </a:t>
            </a:r>
            <a:pPr algn="ctr" indent="0" marL="0">
              <a:buNone/>
            </a:pPr>
            <a:r>
              <a:rPr lang="en-US" sz="950" u="sng" dirty="0">
                <a:solidFill>
                  <a:srgbClr val="E8D688"/>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https://johnspencerellis.com</a:t>
            </a:r>
            <a:endParaRPr lang="en-US" sz="950" dirty="0"/>
          </a:p>
        </p:txBody>
      </p:sp>
      <p:sp>
        <p:nvSpPr>
          <p:cNvPr id="18" name="Text 16"/>
          <p:cNvSpPr/>
          <p:nvPr/>
        </p:nvSpPr>
        <p:spPr>
          <a:xfrm>
            <a:off x="4230624" y="4626864"/>
            <a:ext cx="3727704" cy="274320"/>
          </a:xfrm>
          <a:prstGeom prst="rect">
            <a:avLst/>
          </a:prstGeom>
          <a:noFill/>
          <a:ln/>
        </p:spPr>
        <p:txBody>
          <a:bodyPr wrap="square"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About Bio: </a:t>
            </a:r>
            <a:pPr algn="ctr" indent="0" marL="0">
              <a:buNone/>
            </a:pPr>
            <a:r>
              <a:rPr lang="en-US" sz="950" u="sng" dirty="0">
                <a:solidFill>
                  <a:srgbClr val="E8D688"/>
                </a:solidFill>
                <a:latin typeface="Calibri" pitchFamily="34" charset="0"/>
                <a:ea typeface="Calibri" pitchFamily="34" charset="-122"/>
                <a:cs typeface="Calibri" pitchFamily="34" charset="-120"/>
                <a:hlinkClick r:id="rId4" invalidUrl="" action="" tgtFrame="" tooltip="" history="1" highlightClick="0" endSnd="0">
                  <a:extLst>
                    <a:ext uri="{A12FA001-AC4F-418D-AE19-62706E023703}">
                      <ahyp:hlinkClr xmlns:ahyp="http://schemas.microsoft.com/office/drawing/2018/hyperlinkcolor" val="tx"/>
                    </a:ext>
                  </a:extLst>
                </a:hlinkClick>
              </a:rPr>
              <a:t>https://johnspencerellis.com/about</a:t>
            </a:r>
            <a:endParaRPr lang="en-US" sz="950" dirty="0"/>
          </a:p>
        </p:txBody>
      </p:sp>
      <p:sp>
        <p:nvSpPr>
          <p:cNvPr id="19" name="Text 17"/>
          <p:cNvSpPr/>
          <p:nvPr/>
        </p:nvSpPr>
        <p:spPr>
          <a:xfrm>
            <a:off x="7958328" y="4626864"/>
            <a:ext cx="3727704" cy="274320"/>
          </a:xfrm>
          <a:prstGeom prst="rect">
            <a:avLst/>
          </a:prstGeom>
          <a:noFill/>
          <a:ln/>
        </p:spPr>
        <p:txBody>
          <a:bodyPr wrap="square"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Diet Guru: </a:t>
            </a:r>
            <a:pPr algn="ctr" indent="0" marL="0">
              <a:buNone/>
            </a:pPr>
            <a:r>
              <a:rPr lang="en-US" sz="950" u="sng" dirty="0">
                <a:solidFill>
                  <a:srgbClr val="E8D688"/>
                </a:solidFill>
                <a:latin typeface="Calibri" pitchFamily="34" charset="0"/>
                <a:ea typeface="Calibri" pitchFamily="34" charset="-122"/>
                <a:cs typeface="Calibri" pitchFamily="34" charset="-120"/>
                <a:hlinkClick r:id="rId5" invalidUrl="" action="" tgtFrame="" tooltip="" history="1" highlightClick="0" endSnd="0">
                  <a:extLst>
                    <a:ext uri="{A12FA001-AC4F-418D-AE19-62706E023703}">
                      <ahyp:hlinkClr xmlns:ahyp="http://schemas.microsoft.com/office/drawing/2018/hyperlinkcolor" val="tx"/>
                    </a:ext>
                  </a:extLst>
                </a:hlinkClick>
              </a:rPr>
              <a:t>https://dietguru.com/</a:t>
            </a:r>
            <a:endParaRPr lang="en-US" sz="950" dirty="0"/>
          </a:p>
        </p:txBody>
      </p:sp>
      <p:sp>
        <p:nvSpPr>
          <p:cNvPr id="20" name="Shape 18"/>
          <p:cNvSpPr/>
          <p:nvPr/>
        </p:nvSpPr>
        <p:spPr>
          <a:xfrm>
            <a:off x="502920" y="5047488"/>
            <a:ext cx="11183112" cy="566928"/>
          </a:xfrm>
          <a:prstGeom prst="rect">
            <a:avLst/>
          </a:prstGeom>
          <a:solidFill>
            <a:srgbClr val="1F3864"/>
          </a:solidFill>
          <a:ln/>
        </p:spPr>
      </p:sp>
      <p:sp>
        <p:nvSpPr>
          <p:cNvPr id="21" name="Text 19"/>
          <p:cNvSpPr/>
          <p:nvPr/>
        </p:nvSpPr>
        <p:spPr>
          <a:xfrm>
            <a:off x="685800" y="5047488"/>
            <a:ext cx="10817352" cy="566928"/>
          </a:xfrm>
          <a:prstGeom prst="rect">
            <a:avLst/>
          </a:prstGeom>
          <a:noFill/>
          <a:ln/>
        </p:spPr>
        <p:txBody>
          <a:bodyPr wrap="square" rtlCol="0" anchor="ctr"/>
          <a:lstStyle/>
          <a:p>
            <a:pPr algn="ctr" indent="0" marL="0">
              <a:buNone/>
            </a:pPr>
            <a:r>
              <a:rPr lang="en-US" sz="1050" dirty="0">
                <a:solidFill>
                  <a:srgbClr val="FFFFFF"/>
                </a:solidFill>
                <a:latin typeface="Calibri" pitchFamily="34" charset="0"/>
                <a:ea typeface="Calibri" pitchFamily="34" charset="-122"/>
                <a:cs typeface="Calibri" pitchFamily="34" charset="-120"/>
              </a:rPr>
              <a:t>Dr. John Spencer Ellis  |  2780 S. Jones Blvd, Ste 200-3464  |  Las Vegas, NV 89146-5623  |  (480) 382-2464</a:t>
            </a:r>
            <a:endParaRPr lang="en-US" sz="1050" dirty="0"/>
          </a:p>
        </p:txBody>
      </p:sp>
      <p:sp>
        <p:nvSpPr>
          <p:cNvPr id="22" name="Text 20"/>
          <p:cNvSpPr/>
          <p:nvPr/>
        </p:nvSpPr>
        <p:spPr>
          <a:xfrm>
            <a:off x="502920" y="5760720"/>
            <a:ext cx="11183112" cy="566928"/>
          </a:xfrm>
          <a:prstGeom prst="rect">
            <a:avLst/>
          </a:prstGeom>
          <a:noFill/>
          <a:ln/>
        </p:spPr>
        <p:txBody>
          <a:bodyPr wrap="square" rtlCol="0" anchor="t"/>
          <a:lstStyle/>
          <a:p>
            <a:pPr algn="ctr" indent="0" marL="0">
              <a:buNone/>
            </a:pPr>
            <a:r>
              <a:rPr lang="en-US" sz="850" dirty="0">
                <a:solidFill>
                  <a:srgbClr val="8FA0BB"/>
                </a:solidFill>
                <a:latin typeface="Calibri" pitchFamily="34" charset="0"/>
                <a:ea typeface="Calibri" pitchFamily="34" charset="-122"/>
                <a:cs typeface="Calibri" pitchFamily="34" charset="-120"/>
              </a:rPr>
              <a:t>Educational content only. Dr. John Spencer Ellis is a performance and life optimization coach, not a physician. This presentation does not provide medical advice, diagnosis, or treatment. Consult a licensed clinician about your individual situation.</a:t>
            </a:r>
            <a:endParaRPr lang="en-US" sz="850" dirty="0"/>
          </a:p>
        </p:txBody>
      </p:sp>
      <p:sp>
        <p:nvSpPr>
          <p:cNvPr id="23" name="Text 21"/>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8FA0BB"/>
                </a:solidFill>
                <a:latin typeface="Calibri" pitchFamily="34" charset="0"/>
                <a:ea typeface="Calibri" pitchFamily="34" charset="-122"/>
                <a:cs typeface="Calibri" pitchFamily="34" charset="-120"/>
              </a:rPr>
              <a:t>Dr. John Spencer Ellis  |  Longevity and Male Attractiveness  |  58 of 58</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Academic and Professional Credentials</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documented basis for the guidance in this presentation</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76072" y="1481328"/>
            <a:ext cx="11000232" cy="3913632"/>
          </a:xfrm>
          <a:prstGeom prst="rect">
            <a:avLst/>
          </a:prstGeom>
          <a:noFill/>
          <a:ln/>
        </p:spPr>
        <p:txBody>
          <a:bodyPr wrap="square" rtlCol="0" anchor="t"/>
          <a:lstStyle/>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Doctor of Education (EdD), with doctoral-level naturopathic health education studies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Master of Business Administration with a marketing emphasis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Bachelor of Arts in Business Administration and Bachelor of Arts in Health Science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More than 15 professional certifications across personal training, nutrition coaching, clinical hypnotherapy, exercise rehabilitation, and multiple movement disciplines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Chief executive of NESTA and the Spencer Institute, educating coaches and trainers internationally</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Seven-time bestselling author and four-time Amazon number one bestseller, including The Wellness Code, Rapid Body Makeover, and New Rules of Success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Author of the internationally published novel The Compass, adapted into an award-winning documentary film</a:t>
            </a:r>
            <a:endParaRPr lang="en-US" sz="1220" dirty="0"/>
          </a:p>
        </p:txBody>
      </p:sp>
      <p:sp>
        <p:nvSpPr>
          <p:cNvPr id="7" name="Shape 5"/>
          <p:cNvSpPr/>
          <p:nvPr/>
        </p:nvSpPr>
        <p:spPr>
          <a:xfrm>
            <a:off x="502920" y="5541264"/>
            <a:ext cx="11183112" cy="566928"/>
          </a:xfrm>
          <a:prstGeom prst="rect">
            <a:avLst/>
          </a:prstGeom>
          <a:solidFill>
            <a:srgbClr val="F7F5F0"/>
          </a:solidFill>
          <a:ln/>
        </p:spPr>
      </p:sp>
      <p:sp>
        <p:nvSpPr>
          <p:cNvPr id="8" name="Shape 6"/>
          <p:cNvSpPr/>
          <p:nvPr/>
        </p:nvSpPr>
        <p:spPr>
          <a:xfrm>
            <a:off x="502920" y="5541264"/>
            <a:ext cx="36576" cy="566928"/>
          </a:xfrm>
          <a:prstGeom prst="rect">
            <a:avLst/>
          </a:prstGeom>
          <a:solidFill>
            <a:srgbClr val="C9A227"/>
          </a:solidFill>
          <a:ln/>
        </p:spPr>
      </p:sp>
      <p:sp>
        <p:nvSpPr>
          <p:cNvPr id="9" name="Text 7"/>
          <p:cNvSpPr/>
          <p:nvPr/>
        </p:nvSpPr>
        <p:spPr>
          <a:xfrm>
            <a:off x="722376" y="5541264"/>
            <a:ext cx="10744200" cy="566928"/>
          </a:xfrm>
          <a:prstGeom prst="rect">
            <a:avLst/>
          </a:prstGeom>
          <a:noFill/>
          <a:ln/>
        </p:spPr>
        <p:txBody>
          <a:bodyPr wrap="square" rtlCol="0" anchor="ctr"/>
          <a:lstStyle/>
          <a:p>
            <a:pPr indent="0" marL="0">
              <a:buNone/>
            </a:pPr>
            <a:r>
              <a:rPr lang="en-US" sz="1150" i="1" dirty="0">
                <a:solidFill>
                  <a:srgbClr val="1F3864"/>
                </a:solidFill>
                <a:latin typeface="Cambria" pitchFamily="34" charset="0"/>
                <a:ea typeface="Cambria" pitchFamily="34" charset="-122"/>
                <a:cs typeface="Cambria" pitchFamily="34" charset="-120"/>
              </a:rPr>
              <a:t>Credentials matter here because appearance advice is one of the least regulated categories in men's health.</a:t>
            </a:r>
            <a:endParaRPr lang="en-US" sz="1150" dirty="0"/>
          </a:p>
        </p:txBody>
      </p:sp>
      <p:sp>
        <p:nvSpPr>
          <p:cNvPr id="10" name="Text 8"/>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6 of 58</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Recognition, Media, and Athletic Background</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Three decades of documented work in human performance</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Text 4"/>
          <p:cNvSpPr/>
          <p:nvPr/>
        </p:nvSpPr>
        <p:spPr>
          <a:xfrm>
            <a:off x="576072" y="1481328"/>
            <a:ext cx="11000232" cy="3913632"/>
          </a:xfrm>
          <a:prstGeom prst="rect">
            <a:avLst/>
          </a:prstGeom>
          <a:noFill/>
          <a:ln/>
        </p:spPr>
        <p:txBody>
          <a:bodyPr wrap="square" rtlCol="0" anchor="t"/>
          <a:lstStyle/>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Personal Trainer Hall of Fame inductee and National Fitness Hall of Fame nominee</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Recognized among the Top 100 Most Influential Personal Trainers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Quilly Award winner and TEDmed expert panelist</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Featured across ABC, NBC, CBS, FOX, ESPN, and Bravo</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Ironman triathlon finisher and fifth place at the United States National Biathlon Championships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Competitor at the Brazilian Jiu-Jitsu World Championships, with ranked belts across six martial arts disciplines</a:t>
            </a:r>
            <a:endParaRPr lang="en-US" sz="1220" dirty="0"/>
          </a:p>
          <a:p>
            <a:pPr marL="342900" indent="-342900">
              <a:lnSpc>
                <a:spcPct val="110000"/>
              </a:lnSpc>
              <a:spcAft>
                <a:spcPts val="700"/>
              </a:spcAft>
              <a:buSzPct val="100000"/>
              <a:buChar char="●"/>
            </a:pPr>
            <a:r>
              <a:rPr lang="en-US" sz="1220" dirty="0">
                <a:solidFill>
                  <a:srgbClr val="2B303B"/>
                </a:solidFill>
                <a:latin typeface="Calibri" pitchFamily="34" charset="0"/>
                <a:ea typeface="Calibri" pitchFamily="34" charset="-122"/>
                <a:cs typeface="Calibri" pitchFamily="34" charset="-120"/>
              </a:rPr>
              <a:t>Collaborations with Dr. Mehmet Oz, Dr. Wayne Dyer, Dr. Andrew Weil, Dr. Dean Ornish, Eckhart Tolle, John Gray, Michael Beckwith, and Mariel Hemingway</a:t>
            </a:r>
            <a:endParaRPr lang="en-US" sz="1220" dirty="0"/>
          </a:p>
        </p:txBody>
      </p:sp>
      <p:sp>
        <p:nvSpPr>
          <p:cNvPr id="7" name="Shape 5"/>
          <p:cNvSpPr/>
          <p:nvPr/>
        </p:nvSpPr>
        <p:spPr>
          <a:xfrm>
            <a:off x="502920" y="5541264"/>
            <a:ext cx="11183112" cy="566928"/>
          </a:xfrm>
          <a:prstGeom prst="rect">
            <a:avLst/>
          </a:prstGeom>
          <a:solidFill>
            <a:srgbClr val="F7F5F0"/>
          </a:solidFill>
          <a:ln/>
        </p:spPr>
      </p:sp>
      <p:sp>
        <p:nvSpPr>
          <p:cNvPr id="8" name="Shape 6"/>
          <p:cNvSpPr/>
          <p:nvPr/>
        </p:nvSpPr>
        <p:spPr>
          <a:xfrm>
            <a:off x="502920" y="5541264"/>
            <a:ext cx="36576" cy="566928"/>
          </a:xfrm>
          <a:prstGeom prst="rect">
            <a:avLst/>
          </a:prstGeom>
          <a:solidFill>
            <a:srgbClr val="C9A227"/>
          </a:solidFill>
          <a:ln/>
        </p:spPr>
      </p:sp>
      <p:sp>
        <p:nvSpPr>
          <p:cNvPr id="9" name="Text 7"/>
          <p:cNvSpPr/>
          <p:nvPr/>
        </p:nvSpPr>
        <p:spPr>
          <a:xfrm>
            <a:off x="722376" y="5541264"/>
            <a:ext cx="10744200" cy="566928"/>
          </a:xfrm>
          <a:prstGeom prst="rect">
            <a:avLst/>
          </a:prstGeom>
          <a:noFill/>
          <a:ln/>
        </p:spPr>
        <p:txBody>
          <a:bodyPr wrap="square" rtlCol="0" anchor="ctr"/>
          <a:lstStyle/>
          <a:p>
            <a:pPr indent="0" marL="0">
              <a:buNone/>
            </a:pPr>
            <a:r>
              <a:rPr lang="en-US" sz="1150" i="1" dirty="0">
                <a:solidFill>
                  <a:srgbClr val="1F3864"/>
                </a:solidFill>
                <a:latin typeface="Cambria" pitchFamily="34" charset="0"/>
                <a:ea typeface="Cambria" pitchFamily="34" charset="-122"/>
                <a:cs typeface="Cambria" pitchFamily="34" charset="-120"/>
              </a:rPr>
              <a:t>Applied experience across strength, endurance, combat sport, and coaching informs every recommendation that follows.</a:t>
            </a:r>
            <a:endParaRPr lang="en-US" sz="1150" dirty="0"/>
          </a:p>
        </p:txBody>
      </p:sp>
      <p:sp>
        <p:nvSpPr>
          <p:cNvPr id="10" name="Text 8"/>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7 of 58</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F1F3A"/>
        </a:solidFill>
      </p:bgPr>
    </p:bg>
    <p:spTree>
      <p:nvGrpSpPr>
        <p:cNvPr id="1" name=""/>
        <p:cNvGrpSpPr/>
        <p:nvPr/>
      </p:nvGrpSpPr>
      <p:grpSpPr>
        <a:xfrm>
          <a:off x="0" y="0"/>
          <a:ext cx="0" cy="0"/>
          <a:chOff x="0" y="0"/>
          <a:chExt cx="0" cy="0"/>
        </a:xfrm>
      </p:grpSpPr>
      <p:sp>
        <p:nvSpPr>
          <p:cNvPr id="2" name="Shape 0"/>
          <p:cNvSpPr/>
          <p:nvPr/>
        </p:nvSpPr>
        <p:spPr>
          <a:xfrm>
            <a:off x="0" y="0"/>
            <a:ext cx="12188952" cy="82296"/>
          </a:xfrm>
          <a:prstGeom prst="rect">
            <a:avLst/>
          </a:prstGeom>
          <a:solidFill>
            <a:srgbClr val="C9A227"/>
          </a:solidFill>
          <a:ln/>
        </p:spPr>
      </p:sp>
      <p:sp>
        <p:nvSpPr>
          <p:cNvPr id="3" name="Shape 1"/>
          <p:cNvSpPr/>
          <p:nvPr/>
        </p:nvSpPr>
        <p:spPr>
          <a:xfrm>
            <a:off x="502920" y="1874520"/>
            <a:ext cx="1572768" cy="384048"/>
          </a:xfrm>
          <a:prstGeom prst="rect">
            <a:avLst/>
          </a:prstGeom>
          <a:solidFill>
            <a:srgbClr val="C9A227"/>
          </a:solidFill>
          <a:ln/>
        </p:spPr>
      </p:sp>
      <p:sp>
        <p:nvSpPr>
          <p:cNvPr id="4" name="Text 2"/>
          <p:cNvSpPr/>
          <p:nvPr/>
        </p:nvSpPr>
        <p:spPr>
          <a:xfrm>
            <a:off x="502920" y="1874520"/>
            <a:ext cx="1572768" cy="384048"/>
          </a:xfrm>
          <a:prstGeom prst="rect">
            <a:avLst/>
          </a:prstGeom>
          <a:noFill/>
          <a:ln/>
        </p:spPr>
        <p:txBody>
          <a:bodyPr wrap="square" rtlCol="0" anchor="ctr"/>
          <a:lstStyle/>
          <a:p>
            <a:pPr algn="ctr" indent="0" marL="0">
              <a:buNone/>
            </a:pPr>
            <a:r>
              <a:rPr lang="en-US" sz="1200" b="1" spc="140" kern="0" dirty="0">
                <a:solidFill>
                  <a:srgbClr val="0F1F3A"/>
                </a:solidFill>
                <a:latin typeface="Calibri" pitchFamily="34" charset="0"/>
                <a:ea typeface="Calibri" pitchFamily="34" charset="-122"/>
                <a:cs typeface="Calibri" pitchFamily="34" charset="-120"/>
              </a:rPr>
              <a:t>PART 01</a:t>
            </a:r>
            <a:endParaRPr lang="en-US" sz="1200" dirty="0"/>
          </a:p>
        </p:txBody>
      </p:sp>
      <p:sp>
        <p:nvSpPr>
          <p:cNvPr id="5" name="Text 3"/>
          <p:cNvSpPr/>
          <p:nvPr/>
        </p:nvSpPr>
        <p:spPr>
          <a:xfrm>
            <a:off x="502920" y="2487168"/>
            <a:ext cx="10424160" cy="109728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Attractiveness as a Health Signal</a:t>
            </a:r>
            <a:endParaRPr lang="en-US" sz="3400" dirty="0"/>
          </a:p>
        </p:txBody>
      </p:sp>
      <p:sp>
        <p:nvSpPr>
          <p:cNvPr id="6" name="Text 4"/>
          <p:cNvSpPr/>
          <p:nvPr/>
        </p:nvSpPr>
        <p:spPr>
          <a:xfrm>
            <a:off x="502920" y="3639312"/>
            <a:ext cx="9692640" cy="457200"/>
          </a:xfrm>
          <a:prstGeom prst="rect">
            <a:avLst/>
          </a:prstGeom>
          <a:noFill/>
          <a:ln/>
        </p:spPr>
        <p:txBody>
          <a:bodyPr wrap="square" rtlCol="0" anchor="t"/>
          <a:lstStyle/>
          <a:p>
            <a:pPr indent="0" marL="0">
              <a:buNone/>
            </a:pPr>
            <a:r>
              <a:rPr lang="en-US" sz="1400" i="1" dirty="0">
                <a:solidFill>
                  <a:srgbClr val="E8D688"/>
                </a:solidFill>
                <a:latin typeface="Cambria" pitchFamily="34" charset="0"/>
                <a:ea typeface="Cambria" pitchFamily="34" charset="-122"/>
                <a:cs typeface="Cambria" pitchFamily="34" charset="-120"/>
              </a:rPr>
              <a:t>Why humans read health from faces and bodies, and what that means for men over 40</a:t>
            </a:r>
            <a:endParaRPr lang="en-US" sz="1400" dirty="0"/>
          </a:p>
        </p:txBody>
      </p:sp>
      <p:sp>
        <p:nvSpPr>
          <p:cNvPr id="7" name="Shape 5"/>
          <p:cNvSpPr/>
          <p:nvPr/>
        </p:nvSpPr>
        <p:spPr>
          <a:xfrm>
            <a:off x="502920" y="4224528"/>
            <a:ext cx="1325880" cy="36576"/>
          </a:xfrm>
          <a:prstGeom prst="rect">
            <a:avLst/>
          </a:prstGeom>
          <a:solidFill>
            <a:srgbClr val="C9A227"/>
          </a:solidFill>
          <a:ln/>
        </p:spPr>
      </p:sp>
      <p:sp>
        <p:nvSpPr>
          <p:cNvPr id="8" name="Text 6"/>
          <p:cNvSpPr/>
          <p:nvPr/>
        </p:nvSpPr>
        <p:spPr>
          <a:xfrm>
            <a:off x="548640" y="4434840"/>
            <a:ext cx="10515600" cy="1280160"/>
          </a:xfrm>
          <a:prstGeom prst="rect">
            <a:avLst/>
          </a:prstGeom>
          <a:noFill/>
          <a:ln/>
        </p:spPr>
        <p:txBody>
          <a:bodyPr wrap="square" rtlCol="0" anchor="t"/>
          <a:lstStyle/>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The perception research</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Perceived age and survival</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Facial adiposity as a health cue</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The vanity myth</a:t>
            </a:r>
            <a:endParaRPr lang="en-US" sz="1150" dirty="0"/>
          </a:p>
          <a:p>
            <a:pPr marL="342900" indent="-342900">
              <a:lnSpc>
                <a:spcPct val="125000"/>
              </a:lnSpc>
              <a:buSzPct val="100000"/>
              <a:buChar char="●"/>
            </a:pPr>
            <a:r>
              <a:rPr lang="en-US" sz="1150" dirty="0">
                <a:solidFill>
                  <a:srgbClr val="C9D3E3"/>
                </a:solidFill>
                <a:latin typeface="Calibri" pitchFamily="34" charset="0"/>
                <a:ea typeface="Calibri" pitchFamily="34" charset="-122"/>
                <a:cs typeface="Calibri" pitchFamily="34" charset="-120"/>
              </a:rPr>
              <a:t>The Visible Vitality Framework</a:t>
            </a:r>
            <a:endParaRPr lang="en-US" sz="1150" dirty="0"/>
          </a:p>
        </p:txBody>
      </p:sp>
      <p:sp>
        <p:nvSpPr>
          <p:cNvPr id="9" name="Text 7"/>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8FA0BB"/>
                </a:solidFill>
                <a:latin typeface="Calibri" pitchFamily="34" charset="0"/>
                <a:ea typeface="Calibri" pitchFamily="34" charset="-122"/>
                <a:cs typeface="Calibri" pitchFamily="34" charset="-120"/>
              </a:rPr>
              <a:t>Dr. John Spencer Ellis  |  Longevity and Male Attractiveness  |  8 of 58</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11228832" y="219456"/>
            <a:ext cx="457200" cy="41148"/>
          </a:xfrm>
          <a:prstGeom prst="rect">
            <a:avLst/>
          </a:prstGeom>
          <a:solidFill>
            <a:srgbClr val="C9A227"/>
          </a:solidFill>
          <a:ln/>
        </p:spPr>
      </p:sp>
      <p:sp>
        <p:nvSpPr>
          <p:cNvPr id="3" name="Text 1"/>
          <p:cNvSpPr/>
          <p:nvPr/>
        </p:nvSpPr>
        <p:spPr>
          <a:xfrm>
            <a:off x="502920" y="329184"/>
            <a:ext cx="11183112" cy="566928"/>
          </a:xfrm>
          <a:prstGeom prst="rect">
            <a:avLst/>
          </a:prstGeom>
          <a:noFill/>
          <a:ln/>
        </p:spPr>
        <p:txBody>
          <a:bodyPr wrap="square" rtlCol="0" anchor="t"/>
          <a:lstStyle/>
          <a:p>
            <a:pPr indent="0" marL="0">
              <a:buNone/>
            </a:pPr>
            <a:r>
              <a:rPr lang="en-US" sz="2300" b="1" dirty="0">
                <a:solidFill>
                  <a:srgbClr val="1F3864"/>
                </a:solidFill>
                <a:latin typeface="Cambria" pitchFamily="34" charset="0"/>
                <a:ea typeface="Cambria" pitchFamily="34" charset="-122"/>
                <a:cs typeface="Cambria" pitchFamily="34" charset="-120"/>
              </a:rPr>
              <a:t>Why Attractiveness and Perceived Health Are Nearly the Same Judgment</a:t>
            </a:r>
            <a:endParaRPr lang="en-US" sz="2300" dirty="0"/>
          </a:p>
        </p:txBody>
      </p:sp>
      <p:sp>
        <p:nvSpPr>
          <p:cNvPr id="4" name="Text 2"/>
          <p:cNvSpPr/>
          <p:nvPr/>
        </p:nvSpPr>
        <p:spPr>
          <a:xfrm>
            <a:off x="502920" y="932688"/>
            <a:ext cx="11183112" cy="292608"/>
          </a:xfrm>
          <a:prstGeom prst="rect">
            <a:avLst/>
          </a:prstGeom>
          <a:noFill/>
          <a:ln/>
        </p:spPr>
        <p:txBody>
          <a:bodyPr wrap="square" rtlCol="0" anchor="t"/>
          <a:lstStyle/>
          <a:p>
            <a:pPr indent="0" marL="0">
              <a:buNone/>
            </a:pPr>
            <a:r>
              <a:rPr lang="en-US" sz="1250" i="1" dirty="0">
                <a:solidFill>
                  <a:srgbClr val="C9A227"/>
                </a:solidFill>
                <a:latin typeface="Cambria" pitchFamily="34" charset="0"/>
                <a:ea typeface="Cambria" pitchFamily="34" charset="-122"/>
                <a:cs typeface="Cambria" pitchFamily="34" charset="-120"/>
              </a:rPr>
              <a:t>The perception science behind visible vitality</a:t>
            </a:r>
            <a:endParaRPr lang="en-US" sz="1250" dirty="0"/>
          </a:p>
        </p:txBody>
      </p:sp>
      <p:sp>
        <p:nvSpPr>
          <p:cNvPr id="5" name="Shape 3"/>
          <p:cNvSpPr/>
          <p:nvPr/>
        </p:nvSpPr>
        <p:spPr>
          <a:xfrm>
            <a:off x="502920" y="1261872"/>
            <a:ext cx="11183112" cy="25603"/>
          </a:xfrm>
          <a:prstGeom prst="rect">
            <a:avLst/>
          </a:prstGeom>
          <a:solidFill>
            <a:srgbClr val="C9A227"/>
          </a:solidFill>
          <a:ln/>
        </p:spPr>
      </p:sp>
      <p:sp>
        <p:nvSpPr>
          <p:cNvPr id="6" name="Shape 4"/>
          <p:cNvSpPr/>
          <p:nvPr/>
        </p:nvSpPr>
        <p:spPr>
          <a:xfrm>
            <a:off x="502920" y="1426464"/>
            <a:ext cx="11183112" cy="2889504"/>
          </a:xfrm>
          <a:prstGeom prst="rect">
            <a:avLst/>
          </a:prstGeom>
          <a:solidFill>
            <a:srgbClr val="F7F5F0"/>
          </a:solidFill>
          <a:ln/>
        </p:spPr>
      </p:sp>
      <p:sp>
        <p:nvSpPr>
          <p:cNvPr id="7" name="Shape 5"/>
          <p:cNvSpPr/>
          <p:nvPr/>
        </p:nvSpPr>
        <p:spPr>
          <a:xfrm>
            <a:off x="502920" y="1426464"/>
            <a:ext cx="36576" cy="2889504"/>
          </a:xfrm>
          <a:prstGeom prst="rect">
            <a:avLst/>
          </a:prstGeom>
          <a:solidFill>
            <a:srgbClr val="C9A227"/>
          </a:solidFill>
          <a:ln/>
        </p:spPr>
      </p:sp>
      <p:sp>
        <p:nvSpPr>
          <p:cNvPr id="8" name="Text 6"/>
          <p:cNvSpPr/>
          <p:nvPr/>
        </p:nvSpPr>
        <p:spPr>
          <a:xfrm>
            <a:off x="722376" y="1572768"/>
            <a:ext cx="10725912" cy="2596896"/>
          </a:xfrm>
          <a:prstGeom prst="rect">
            <a:avLst/>
          </a:prstGeom>
          <a:noFill/>
          <a:ln/>
        </p:spPr>
        <p:txBody>
          <a:bodyPr wrap="square" rtlCol="0" anchor="t"/>
          <a:lstStyle/>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Decades of facial perception research converge on a single finding: when people rate a face as attractive, they are largely rating it as healthy. Skin color and evenness, tissue quality, apparent adiposity, symmetry, and signs of fatigue all feed that judgment, and they do it within a fraction of a second and below conscious awareness.</a:t>
            </a:r>
            <a:endParaRPr lang="en-US" sz="1150" dirty="0"/>
          </a:p>
          <a:p>
            <a:pPr indent="0" marL="0">
              <a:lnSpc>
                <a:spcPct val="110000"/>
              </a:lnSpc>
              <a:spcAft>
                <a:spcPts val="800"/>
              </a:spcAft>
              <a:buNone/>
            </a:pPr>
            <a:r>
              <a:rPr lang="en-US" sz="1150" dirty="0">
                <a:solidFill>
                  <a:srgbClr val="2B303B"/>
                </a:solidFill>
                <a:latin typeface="Calibri" pitchFamily="34" charset="0"/>
                <a:ea typeface="Calibri" pitchFamily="34" charset="-122"/>
                <a:cs typeface="Calibri" pitchFamily="34" charset="-120"/>
              </a:rPr>
              <a:t>This matters enormously for men over 40. It means the target is not a cosmetic ideal that requires youth. It is a physiological state that can be improved at any age. A 55-year-old man with excellent skin perfusion, low inflammation, good body composition, upright posture, and adequate sleep reads as healthy, and healthy reads as attractive.</a:t>
            </a:r>
            <a:endParaRPr lang="en-US" sz="1150" dirty="0"/>
          </a:p>
          <a:p>
            <a:pPr indent="0" marL="0">
              <a:lnSpc>
                <a:spcPct val="110000"/>
              </a:lnSpc>
              <a:buNone/>
            </a:pPr>
            <a:r>
              <a:rPr lang="en-US" sz="1150" dirty="0">
                <a:solidFill>
                  <a:srgbClr val="2B303B"/>
                </a:solidFill>
                <a:latin typeface="Calibri" pitchFamily="34" charset="0"/>
                <a:ea typeface="Calibri" pitchFamily="34" charset="-122"/>
                <a:cs typeface="Calibri" pitchFamily="34" charset="-120"/>
              </a:rPr>
              <a:t>It also reframes the entire conversation. A man who improves his metabolic health is not choosing between health and appearance. The appearance change is the health change becoming visible to other people.</a:t>
            </a:r>
            <a:endParaRPr lang="en-US" sz="1150" dirty="0"/>
          </a:p>
        </p:txBody>
      </p:sp>
      <p:sp>
        <p:nvSpPr>
          <p:cNvPr id="9" name="Shape 7"/>
          <p:cNvSpPr/>
          <p:nvPr/>
        </p:nvSpPr>
        <p:spPr>
          <a:xfrm>
            <a:off x="502920" y="4517136"/>
            <a:ext cx="3593592" cy="1481328"/>
          </a:xfrm>
          <a:prstGeom prst="rect">
            <a:avLst/>
          </a:prstGeom>
          <a:solidFill>
            <a:srgbClr val="1F3864"/>
          </a:solidFill>
          <a:ln/>
        </p:spPr>
      </p:sp>
      <p:sp>
        <p:nvSpPr>
          <p:cNvPr id="10" name="Text 8"/>
          <p:cNvSpPr/>
          <p:nvPr/>
        </p:nvSpPr>
        <p:spPr>
          <a:xfrm>
            <a:off x="667512" y="4636008"/>
            <a:ext cx="3264408" cy="219456"/>
          </a:xfrm>
          <a:prstGeom prst="rect">
            <a:avLst/>
          </a:prstGeom>
          <a:noFill/>
          <a:ln/>
        </p:spPr>
        <p:txBody>
          <a:bodyPr wrap="square" rtlCol="0" anchor="ctr"/>
          <a:lstStyle/>
          <a:p>
            <a:pPr indent="0" marL="0">
              <a:buNone/>
            </a:pPr>
            <a:r>
              <a:rPr lang="en-US" sz="850" b="1" spc="120" kern="0" dirty="0">
                <a:solidFill>
                  <a:srgbClr val="E8D688"/>
                </a:solidFill>
                <a:latin typeface="Calibri" pitchFamily="34" charset="0"/>
                <a:ea typeface="Calibri" pitchFamily="34" charset="-122"/>
                <a:cs typeface="Calibri" pitchFamily="34" charset="-120"/>
              </a:rPr>
              <a:t>KEY TAKEAWAY</a:t>
            </a:r>
            <a:endParaRPr lang="en-US" sz="850" dirty="0"/>
          </a:p>
        </p:txBody>
      </p:sp>
      <p:sp>
        <p:nvSpPr>
          <p:cNvPr id="11" name="Text 9"/>
          <p:cNvSpPr/>
          <p:nvPr/>
        </p:nvSpPr>
        <p:spPr>
          <a:xfrm>
            <a:off x="66751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You are not chasing looks. You are chasing physiology that other people can see.</a:t>
            </a:r>
            <a:endParaRPr lang="en-US" sz="980" dirty="0"/>
          </a:p>
        </p:txBody>
      </p:sp>
      <p:sp>
        <p:nvSpPr>
          <p:cNvPr id="12" name="Shape 10"/>
          <p:cNvSpPr/>
          <p:nvPr/>
        </p:nvSpPr>
        <p:spPr>
          <a:xfrm>
            <a:off x="4297680" y="4517136"/>
            <a:ext cx="3593592" cy="1481328"/>
          </a:xfrm>
          <a:prstGeom prst="rect">
            <a:avLst/>
          </a:prstGeom>
          <a:solidFill>
            <a:srgbClr val="2E75B6"/>
          </a:solidFill>
          <a:ln/>
        </p:spPr>
      </p:sp>
      <p:sp>
        <p:nvSpPr>
          <p:cNvPr id="13" name="Text 11"/>
          <p:cNvSpPr/>
          <p:nvPr/>
        </p:nvSpPr>
        <p:spPr>
          <a:xfrm>
            <a:off x="4462272" y="4636008"/>
            <a:ext cx="3264408" cy="219456"/>
          </a:xfrm>
          <a:prstGeom prst="rect">
            <a:avLst/>
          </a:prstGeom>
          <a:noFill/>
          <a:ln/>
        </p:spPr>
        <p:txBody>
          <a:bodyPr wrap="square" rtlCol="0" anchor="ctr"/>
          <a:lstStyle/>
          <a:p>
            <a:pPr indent="0" marL="0">
              <a:buNone/>
            </a:pPr>
            <a:r>
              <a:rPr lang="en-US" sz="850" b="1" spc="120" kern="0" dirty="0">
                <a:solidFill>
                  <a:srgbClr val="E8F1FB"/>
                </a:solidFill>
                <a:latin typeface="Calibri" pitchFamily="34" charset="0"/>
                <a:ea typeface="Calibri" pitchFamily="34" charset="-122"/>
                <a:cs typeface="Calibri" pitchFamily="34" charset="-120"/>
              </a:rPr>
              <a:t>PRACTICAL TIP</a:t>
            </a:r>
            <a:endParaRPr lang="en-US" sz="850" dirty="0"/>
          </a:p>
        </p:txBody>
      </p:sp>
      <p:sp>
        <p:nvSpPr>
          <p:cNvPr id="14" name="Text 12"/>
          <p:cNvSpPr/>
          <p:nvPr/>
        </p:nvSpPr>
        <p:spPr>
          <a:xfrm>
            <a:off x="4462272" y="4882896"/>
            <a:ext cx="3264408" cy="978408"/>
          </a:xfrm>
          <a:prstGeom prst="rect">
            <a:avLst/>
          </a:prstGeom>
          <a:noFill/>
          <a:ln/>
        </p:spPr>
        <p:txBody>
          <a:bodyPr wrap="square" rtlCol="0" anchor="t"/>
          <a:lstStyle/>
          <a:p>
            <a:pPr indent="0" marL="0">
              <a:lnSpc>
                <a:spcPct val="105000"/>
              </a:lnSpc>
              <a:buNone/>
            </a:pPr>
            <a:r>
              <a:rPr lang="en-US" sz="980" dirty="0">
                <a:solidFill>
                  <a:srgbClr val="FFFFFF"/>
                </a:solidFill>
                <a:latin typeface="Calibri" pitchFamily="34" charset="0"/>
                <a:ea typeface="Calibri" pitchFamily="34" charset="-122"/>
                <a:cs typeface="Calibri" pitchFamily="34" charset="-120"/>
              </a:rPr>
              <a:t>Judge progress on skin tone, posture, and apparent energy in photographs, not on the scale alone.</a:t>
            </a:r>
            <a:endParaRPr lang="en-US" sz="980" dirty="0"/>
          </a:p>
        </p:txBody>
      </p:sp>
      <p:sp>
        <p:nvSpPr>
          <p:cNvPr id="15" name="Shape 13"/>
          <p:cNvSpPr/>
          <p:nvPr/>
        </p:nvSpPr>
        <p:spPr>
          <a:xfrm>
            <a:off x="8092440" y="4517136"/>
            <a:ext cx="3593592" cy="1481328"/>
          </a:xfrm>
          <a:prstGeom prst="rect">
            <a:avLst/>
          </a:prstGeom>
          <a:solidFill>
            <a:srgbClr val="C9A227"/>
          </a:solidFill>
          <a:ln/>
        </p:spPr>
      </p:sp>
      <p:sp>
        <p:nvSpPr>
          <p:cNvPr id="16" name="Text 14"/>
          <p:cNvSpPr/>
          <p:nvPr/>
        </p:nvSpPr>
        <p:spPr>
          <a:xfrm>
            <a:off x="8257032" y="4636008"/>
            <a:ext cx="3264408" cy="219456"/>
          </a:xfrm>
          <a:prstGeom prst="rect">
            <a:avLst/>
          </a:prstGeom>
          <a:noFill/>
          <a:ln/>
        </p:spPr>
        <p:txBody>
          <a:bodyPr wrap="square" rtlCol="0" anchor="ctr"/>
          <a:lstStyle/>
          <a:p>
            <a:pPr indent="0" marL="0">
              <a:buNone/>
            </a:pPr>
            <a:r>
              <a:rPr lang="en-US" sz="850" b="1" spc="120" kern="0" dirty="0">
                <a:solidFill>
                  <a:srgbClr val="5C4A08"/>
                </a:solidFill>
                <a:latin typeface="Calibri" pitchFamily="34" charset="0"/>
                <a:ea typeface="Calibri" pitchFamily="34" charset="-122"/>
                <a:cs typeface="Calibri" pitchFamily="34" charset="-120"/>
              </a:rPr>
              <a:t>RESEARCH INSIGHT</a:t>
            </a:r>
            <a:endParaRPr lang="en-US" sz="850" dirty="0"/>
          </a:p>
        </p:txBody>
      </p:sp>
      <p:sp>
        <p:nvSpPr>
          <p:cNvPr id="17" name="Text 15"/>
          <p:cNvSpPr/>
          <p:nvPr/>
        </p:nvSpPr>
        <p:spPr>
          <a:xfrm>
            <a:off x="8257032" y="4882896"/>
            <a:ext cx="3264408" cy="978408"/>
          </a:xfrm>
          <a:prstGeom prst="rect">
            <a:avLst/>
          </a:prstGeom>
          <a:noFill/>
          <a:ln/>
        </p:spPr>
        <p:txBody>
          <a:bodyPr wrap="square" rtlCol="0" anchor="t"/>
          <a:lstStyle/>
          <a:p>
            <a:pPr indent="0" marL="0">
              <a:lnSpc>
                <a:spcPct val="105000"/>
              </a:lnSpc>
              <a:buNone/>
            </a:pPr>
            <a:r>
              <a:rPr lang="en-US" sz="980" dirty="0">
                <a:solidFill>
                  <a:srgbClr val="2A2205"/>
                </a:solidFill>
                <a:latin typeface="Calibri" pitchFamily="34" charset="0"/>
                <a:ea typeface="Calibri" pitchFamily="34" charset="-122"/>
                <a:cs typeface="Calibri" pitchFamily="34" charset="-120"/>
              </a:rPr>
              <a:t>Research on facial cues has established that facial coloration, adiposity, and fatigue signals significantly predict both perceived health and perceived attractiveness, and that these perceptions track real underlying health measures.</a:t>
            </a:r>
            <a:endParaRPr lang="en-US" sz="980" dirty="0"/>
          </a:p>
        </p:txBody>
      </p:sp>
      <p:sp>
        <p:nvSpPr>
          <p:cNvPr id="18" name="Text 16"/>
          <p:cNvSpPr/>
          <p:nvPr/>
        </p:nvSpPr>
        <p:spPr>
          <a:xfrm>
            <a:off x="502920" y="6473952"/>
            <a:ext cx="11183112"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Dr. John Spencer Ellis  |  Longevity and Male Attractiveness  |  9 of 58</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58</Slides>
  <Notes>58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58</vt:i4>
      </vt:variant>
    </vt:vector>
  </HeadingPairs>
  <TitlesOfParts>
    <vt:vector size="6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vector>
  </TitlesOfParts>
  <Company>Dr. John Spencer Ellis Men's Longevity Coaching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Longevity Practices Enhance Male Attractiveness | Dr. John Spencer Ellis</dc:title>
  <dc:subject>How longevity practices enhance male attractiveness: Dr. John Spencer Ellis explains how men over 40 improve skin quality, elasticity and brightness, reduce inflammation, support hair quality, build bone strength and posture, sharpen thinking for better communication, and raise confidence.</dc:subject>
  <dc:creator>Dr. John Spencer Ellis, EdD</dc:creator>
  <cp:lastModifiedBy>Dr. John Spencer Ellis, EdD</cp:lastModifiedBy>
  <cp:revision>1</cp:revision>
  <dcterms:created xsi:type="dcterms:W3CDTF">2026-07-29T23:49:42Z</dcterms:created>
  <dcterms:modified xsi:type="dcterms:W3CDTF">2026-07-29T23:49:42Z</dcterms:modified>
</cp:coreProperties>
</file>